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07B072-7663-4AAA-B685-A8B37EBD09FD}"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2856742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7B072-7663-4AAA-B685-A8B37EBD09FD}"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354447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7B072-7663-4AAA-B685-A8B37EBD09FD}"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25366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07B072-7663-4AAA-B685-A8B37EBD09FD}"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66139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07B072-7663-4AAA-B685-A8B37EBD09FD}"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2948758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07B072-7663-4AAA-B685-A8B37EBD09FD}"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46240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07B072-7663-4AAA-B685-A8B37EBD09FD}" type="datetimeFigureOut">
              <a:rPr lang="en-US" smtClean="0"/>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3560874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07B072-7663-4AAA-B685-A8B37EBD09FD}" type="datetimeFigureOut">
              <a:rPr lang="en-US" smtClean="0"/>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264428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7B072-7663-4AAA-B685-A8B37EBD09FD}" type="datetimeFigureOut">
              <a:rPr lang="en-US" smtClean="0"/>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292072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07B072-7663-4AAA-B685-A8B37EBD09FD}"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4216410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07B072-7663-4AAA-B685-A8B37EBD09FD}"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F7017-1782-4444-8564-47A07A1C9496}" type="slidenum">
              <a:rPr lang="en-US" smtClean="0"/>
              <a:t>‹#›</a:t>
            </a:fld>
            <a:endParaRPr lang="en-US"/>
          </a:p>
        </p:txBody>
      </p:sp>
    </p:spTree>
    <p:extLst>
      <p:ext uri="{BB962C8B-B14F-4D97-AF65-F5344CB8AC3E}">
        <p14:creationId xmlns:p14="http://schemas.microsoft.com/office/powerpoint/2010/main" val="63082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7B072-7663-4AAA-B685-A8B37EBD09FD}" type="datetimeFigureOut">
              <a:rPr lang="en-US" smtClean="0"/>
              <a:t>4/19/2017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F7017-1782-4444-8564-47A07A1C9496}" type="slidenum">
              <a:rPr lang="en-US" smtClean="0"/>
              <a:t>‹#›</a:t>
            </a:fld>
            <a:endParaRPr lang="en-US"/>
          </a:p>
        </p:txBody>
      </p:sp>
    </p:spTree>
    <p:extLst>
      <p:ext uri="{BB962C8B-B14F-4D97-AF65-F5344CB8AC3E}">
        <p14:creationId xmlns:p14="http://schemas.microsoft.com/office/powerpoint/2010/main" val="3003489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9928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251" y="0"/>
            <a:ext cx="11559653" cy="5909310"/>
          </a:xfrm>
          <a:prstGeom prst="rect">
            <a:avLst/>
          </a:prstGeom>
        </p:spPr>
        <p:txBody>
          <a:bodyPr wrap="square">
            <a:spAutoFit/>
          </a:bodyPr>
          <a:lstStyle/>
          <a:p>
            <a:pPr algn="just" rtl="1">
              <a:lnSpc>
                <a:spcPct val="150000"/>
              </a:lnSpc>
            </a:pPr>
            <a:r>
              <a:rPr lang="fa-IR" sz="2800" b="1" i="0" dirty="0" smtClean="0">
                <a:effectLst/>
                <a:latin typeface="Tahoma" panose="020B0604030504040204" pitchFamily="34" charset="0"/>
                <a:cs typeface="+mj-cs"/>
              </a:rPr>
              <a:t>عفونت های فرصت طلب</a:t>
            </a:r>
            <a:r>
              <a:rPr lang="fa-IR" sz="2800" b="0" i="0" dirty="0" smtClean="0">
                <a:effectLst/>
                <a:latin typeface="Tahoma" panose="020B0604030504040204" pitchFamily="34" charset="0"/>
                <a:cs typeface="+mj-cs"/>
              </a:rPr>
              <a:t> </a:t>
            </a:r>
            <a:r>
              <a:rPr lang="en-US" sz="2800" b="0" i="0" dirty="0" smtClean="0">
                <a:effectLst/>
                <a:latin typeface="Tahoma" panose="020B0604030504040204" pitchFamily="34" charset="0"/>
                <a:cs typeface="+mj-cs"/>
              </a:rPr>
              <a:t>Opportunistic Infections)</a:t>
            </a:r>
            <a:r>
              <a:rPr lang="en-US" sz="2800" b="1"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این عفونت ها در زمینه اختلال ایمنی بـه وجود می آیند.</a:t>
            </a:r>
          </a:p>
          <a:p>
            <a:pPr algn="just" rtl="1">
              <a:lnSpc>
                <a:spcPct val="150000"/>
              </a:lnSpc>
            </a:pPr>
            <a:r>
              <a:rPr lang="fa-IR" sz="2800" b="0" i="0" dirty="0" smtClean="0">
                <a:effectLst/>
                <a:latin typeface="Tahoma" panose="020B0604030504040204" pitchFamily="34" charset="0"/>
                <a:cs typeface="+mj-cs"/>
              </a:rPr>
              <a:t>مثل: سل در زمینه اختلال ایمنی با کورتیکواستروئید ها – تب خال ،توکسوپلاسموز ،و پنوموسیستوزیس در زمینه ایدز - عـفـونت های پنوموکـوکی در زمینـه اسپلنکتومی - و ...</a:t>
            </a:r>
          </a:p>
          <a:p>
            <a:pPr algn="just" rtl="1">
              <a:lnSpc>
                <a:spcPct val="150000"/>
              </a:lnSpc>
            </a:pPr>
            <a:r>
              <a:rPr lang="fa-IR" sz="2800" b="1" i="0" dirty="0" smtClean="0">
                <a:effectLst/>
                <a:latin typeface="Tahoma" panose="020B0604030504040204" pitchFamily="34" charset="0"/>
                <a:cs typeface="+mj-cs"/>
              </a:rPr>
              <a:t>عفونت هاي بیمارستانی </a:t>
            </a:r>
            <a:r>
              <a:rPr lang="en-US" sz="2800" b="0" i="0" dirty="0" smtClean="0">
                <a:effectLst/>
                <a:latin typeface="Tahoma" panose="020B0604030504040204" pitchFamily="34" charset="0"/>
                <a:cs typeface="+mj-cs"/>
              </a:rPr>
              <a:t>Nosocomial Infections)</a:t>
            </a:r>
            <a:r>
              <a:rPr lang="en-US" sz="2800" b="1"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عفونت هایی هستند که در زمان بستری شدن در بیمارستان  ایجاد می شوند و بعــد از مرخص شدن بیمار خودرا نشان می دهند.به عبارت دیگر، این عفونت ها در زمان پذیرش بیمار وجود نداشتـه اند ، بیمار در دوره کمون نبوده و در ادامـه عفونت ناشی از بستری قبلی نیز نبوده اند. مثل: عفونت های ادراری ناشی از سوند- عفونت های بعد از عمل جراحی و ...</a:t>
            </a:r>
            <a:endParaRPr lang="fa-IR" sz="2800" b="0" i="0" dirty="0">
              <a:effectLst/>
              <a:latin typeface="Tahoma" panose="020B0604030504040204" pitchFamily="34" charset="0"/>
              <a:cs typeface="+mj-cs"/>
            </a:endParaRPr>
          </a:p>
        </p:txBody>
      </p:sp>
    </p:spTree>
    <p:extLst>
      <p:ext uri="{BB962C8B-B14F-4D97-AF65-F5344CB8AC3E}">
        <p14:creationId xmlns:p14="http://schemas.microsoft.com/office/powerpoint/2010/main" val="2637358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5594" y="516300"/>
            <a:ext cx="9990161" cy="5129674"/>
          </a:xfrm>
          <a:prstGeom prst="rect">
            <a:avLst/>
          </a:prstGeom>
        </p:spPr>
        <p:txBody>
          <a:bodyPr wrap="square">
            <a:spAutoFit/>
          </a:bodyPr>
          <a:lstStyle/>
          <a:p>
            <a:pPr algn="just" rtl="1">
              <a:lnSpc>
                <a:spcPct val="200000"/>
              </a:lnSpc>
            </a:pPr>
            <a:r>
              <a:rPr lang="fa-IR" sz="2800" b="1" i="0" dirty="0" smtClean="0">
                <a:effectLst/>
                <a:latin typeface="Tahoma" panose="020B0604030504040204" pitchFamily="34" charset="0"/>
                <a:cs typeface="+mj-cs"/>
              </a:rPr>
              <a:t>زنجيره عفونت : در ايجاد بيماريهاي عفوني يك سلسله عوامل پيوسته به يكديگر دخالت دارد كه به صورت زنجير به هم متصل و مربوط بوده و به زنجيره عفونت موسوم است لازم بذكر است كه هر قسمتي از زنجيره قطع شود و يا كامل نباشد بيماري به وقوع نمي پيوندد.</a:t>
            </a:r>
          </a:p>
          <a:p>
            <a:pPr algn="just" rtl="1">
              <a:lnSpc>
                <a:spcPct val="200000"/>
              </a:lnSpc>
            </a:pPr>
            <a:r>
              <a:rPr lang="fa-IR" sz="2800" b="0" i="0" dirty="0" smtClean="0">
                <a:effectLst/>
                <a:latin typeface="Tahoma" panose="020B0604030504040204" pitchFamily="34" charset="0"/>
                <a:cs typeface="+mj-cs"/>
              </a:rPr>
              <a:t>     آمادگي ميزبان    </a:t>
            </a: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راههاي ورود      </a:t>
            </a: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راههاي انتقال       </a:t>
            </a: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ر اههاي خروج     </a:t>
            </a: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مخزن يا منبع    </a:t>
            </a: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عامل بيماريزا</a:t>
            </a:r>
            <a:endParaRPr lang="fa-IR" sz="2800" b="0" i="0" dirty="0">
              <a:effectLst/>
              <a:latin typeface="Tahoma" panose="020B0604030504040204" pitchFamily="34" charset="0"/>
              <a:cs typeface="+mj-cs"/>
            </a:endParaRPr>
          </a:p>
        </p:txBody>
      </p:sp>
    </p:spTree>
    <p:extLst>
      <p:ext uri="{BB962C8B-B14F-4D97-AF65-F5344CB8AC3E}">
        <p14:creationId xmlns:p14="http://schemas.microsoft.com/office/powerpoint/2010/main" val="1755581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1" y="330790"/>
            <a:ext cx="11655188" cy="4616648"/>
          </a:xfrm>
          <a:prstGeom prst="rect">
            <a:avLst/>
          </a:prstGeom>
        </p:spPr>
        <p:txBody>
          <a:bodyPr wrap="square">
            <a:spAutoFit/>
          </a:bodyPr>
          <a:lstStyle/>
          <a:p>
            <a:pPr algn="just" rtl="1">
              <a:lnSpc>
                <a:spcPct val="150000"/>
              </a:lnSpc>
            </a:pPr>
            <a:r>
              <a:rPr lang="fa-IR" sz="2800" b="1" i="0" dirty="0" smtClean="0">
                <a:solidFill>
                  <a:srgbClr val="333333"/>
                </a:solidFill>
                <a:effectLst/>
                <a:latin typeface="Tahoma" panose="020B0604030504040204" pitchFamily="34" charset="0"/>
                <a:cs typeface="+mj-cs"/>
              </a:rPr>
              <a:t>مخزن عفونت </a:t>
            </a:r>
            <a:r>
              <a:rPr lang="fa-IR" sz="2800" b="0" i="0" dirty="0" smtClean="0">
                <a:solidFill>
                  <a:srgbClr val="333333"/>
                </a:solidFill>
                <a:effectLst/>
                <a:latin typeface="Tahoma" panose="020B0604030504040204" pitchFamily="34" charset="0"/>
                <a:cs typeface="+mj-cs"/>
              </a:rPr>
              <a:t> (</a:t>
            </a:r>
            <a:r>
              <a:rPr lang="en-US" sz="2800" b="0" i="0" dirty="0" smtClean="0">
                <a:solidFill>
                  <a:srgbClr val="333333"/>
                </a:solidFill>
                <a:effectLst/>
                <a:latin typeface="Tahoma" panose="020B0604030504040204" pitchFamily="34" charset="0"/>
                <a:cs typeface="+mj-cs"/>
              </a:rPr>
              <a:t>Reservoir)</a:t>
            </a:r>
            <a:r>
              <a:rPr lang="en-US" sz="2800" b="1" i="0" dirty="0" smtClean="0">
                <a:solidFill>
                  <a:srgbClr val="333333"/>
                </a:solidFill>
                <a:effectLst/>
                <a:latin typeface="Tahoma" panose="020B0604030504040204" pitchFamily="34" charset="0"/>
                <a:cs typeface="+mj-cs"/>
              </a:rPr>
              <a:t> : </a:t>
            </a:r>
            <a:r>
              <a:rPr lang="fa-IR" sz="2800" b="0" i="0" dirty="0" smtClean="0">
                <a:solidFill>
                  <a:srgbClr val="333333"/>
                </a:solidFill>
                <a:effectLst/>
                <a:latin typeface="Tahoma" panose="020B0604030504040204" pitchFamily="34" charset="0"/>
                <a:cs typeface="+mj-cs"/>
              </a:rPr>
              <a:t>هر  شخص ،‌حيوان ، بندپا ، گياه ،‌خاك يا ماده يا تركيبي از اينها كه عامل عفونت به شكلي عادي در آنها زندگي و تكثير يابد به طوري كه ادامه حيات آن عامل به آنها بستگي داشته باشد و به طريقي در آنها تكثير يابد كه بتواند به ميزبان حساسي منتقل شود. (زيستگاه طبيعي عامل بيماريزاي عفوني يا  تکثیر ،رشد و تجدید نسل ارگانیسم در یک سیستم بیولوژیک  مثلاً :</a:t>
            </a:r>
          </a:p>
          <a:p>
            <a:pPr algn="r" rtl="1">
              <a:lnSpc>
                <a:spcPct val="150000"/>
              </a:lnSpc>
            </a:pPr>
            <a:r>
              <a:rPr lang="fa-IR" sz="2800" b="0" i="0" dirty="0" smtClean="0">
                <a:solidFill>
                  <a:srgbClr val="333333"/>
                </a:solidFill>
                <a:effectLst/>
                <a:latin typeface="Tahoma" panose="020B0604030504040204" pitchFamily="34" charset="0"/>
                <a:cs typeface="+mj-cs"/>
              </a:rPr>
              <a:t>-مخزن منحصرا انسان : مثل حصبه –آبله مرغان-سوزاک ایدزو... </a:t>
            </a:r>
            <a:br>
              <a:rPr lang="fa-IR" sz="2800" b="0" i="0" dirty="0" smtClean="0">
                <a:solidFill>
                  <a:srgbClr val="333333"/>
                </a:solidFill>
                <a:effectLst/>
                <a:latin typeface="Tahoma" panose="020B0604030504040204" pitchFamily="34" charset="0"/>
                <a:cs typeface="+mj-cs"/>
              </a:rPr>
            </a:br>
            <a:r>
              <a:rPr lang="fa-IR" sz="2800" b="0" i="0" dirty="0" smtClean="0">
                <a:solidFill>
                  <a:srgbClr val="333333"/>
                </a:solidFill>
                <a:effectLst/>
                <a:latin typeface="Tahoma" panose="020B0604030504040204" pitchFamily="34" charset="0"/>
                <a:cs typeface="+mj-cs"/>
              </a:rPr>
              <a:t>- مخزن</a:t>
            </a:r>
            <a:r>
              <a:rPr lang="fa-IR" sz="2800" b="1" i="0" dirty="0" smtClean="0">
                <a:solidFill>
                  <a:srgbClr val="333333"/>
                </a:solidFill>
                <a:effectLst/>
                <a:latin typeface="Tahoma" panose="020B0604030504040204" pitchFamily="34" charset="0"/>
                <a:cs typeface="+mj-cs"/>
              </a:rPr>
              <a:t> </a:t>
            </a:r>
            <a:r>
              <a:rPr lang="fa-IR" sz="2800" b="0" i="0" dirty="0" smtClean="0">
                <a:solidFill>
                  <a:srgbClr val="333333"/>
                </a:solidFill>
                <a:effectLst/>
                <a:latin typeface="Tahoma" panose="020B0604030504040204" pitchFamily="34" charset="0"/>
                <a:cs typeface="+mj-cs"/>
              </a:rPr>
              <a:t>انسان و حیوان: حدود 150 بیماری مشترک مثل سالمونلوز - هاري و ... </a:t>
            </a:r>
          </a:p>
          <a:p>
            <a:pPr algn="just" rtl="1">
              <a:lnSpc>
                <a:spcPct val="150000"/>
              </a:lnSpc>
            </a:pPr>
            <a:r>
              <a:rPr lang="fa-IR" sz="2800" b="0" i="0" dirty="0" smtClean="0">
                <a:solidFill>
                  <a:srgbClr val="333333"/>
                </a:solidFill>
                <a:effectLst/>
                <a:latin typeface="Tahoma" panose="020B0604030504040204" pitchFamily="34" charset="0"/>
                <a:cs typeface="+mj-cs"/>
              </a:rPr>
              <a:t>- مخزن</a:t>
            </a:r>
            <a:r>
              <a:rPr lang="fa-IR" sz="2800" b="1" i="0" dirty="0" smtClean="0">
                <a:solidFill>
                  <a:srgbClr val="333333"/>
                </a:solidFill>
                <a:effectLst/>
                <a:latin typeface="Tahoma" panose="020B0604030504040204" pitchFamily="34" charset="0"/>
                <a:cs typeface="+mj-cs"/>
              </a:rPr>
              <a:t> </a:t>
            </a:r>
            <a:r>
              <a:rPr lang="fa-IR" sz="2800" b="0" i="0" dirty="0" smtClean="0">
                <a:solidFill>
                  <a:srgbClr val="333333"/>
                </a:solidFill>
                <a:effectLst/>
                <a:latin typeface="Tahoma" panose="020B0604030504040204" pitchFamily="34" charset="0"/>
                <a:cs typeface="+mj-cs"/>
              </a:rPr>
              <a:t>انسان ، حيوان و خاك :  كچلي - کزاز -  سياه زخم</a:t>
            </a:r>
            <a:endParaRPr lang="fa-IR" sz="2800" b="0" i="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432279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148" y="285803"/>
            <a:ext cx="11273051" cy="6478184"/>
          </a:xfrm>
          <a:prstGeom prst="rect">
            <a:avLst/>
          </a:prstGeom>
        </p:spPr>
        <p:txBody>
          <a:bodyPr wrap="square">
            <a:spAutoFit/>
          </a:bodyPr>
          <a:lstStyle/>
          <a:p>
            <a:pPr lvl="1" algn="r" rtl="1">
              <a:lnSpc>
                <a:spcPct val="150000"/>
              </a:lnSpc>
            </a:pPr>
            <a:r>
              <a:rPr lang="fa-IR" sz="2800" i="0" dirty="0" smtClean="0">
                <a:effectLst/>
                <a:latin typeface="Tahoma" panose="020B0604030504040204" pitchFamily="34" charset="0"/>
                <a:cs typeface="+mj-cs"/>
              </a:rPr>
              <a:t>منبع عفونت (</a:t>
            </a:r>
            <a:r>
              <a:rPr lang="en-US" sz="2800" i="0" dirty="0" smtClean="0">
                <a:effectLst/>
                <a:latin typeface="Tahoma" panose="020B0604030504040204" pitchFamily="34" charset="0"/>
                <a:cs typeface="+mj-cs"/>
              </a:rPr>
              <a:t>Source): </a:t>
            </a:r>
            <a:r>
              <a:rPr lang="fa-IR" sz="2800" i="0" dirty="0" smtClean="0">
                <a:effectLst/>
                <a:latin typeface="Tahoma" panose="020B0604030504040204" pitchFamily="34" charset="0"/>
                <a:cs typeface="+mj-cs"/>
              </a:rPr>
              <a:t>عبارت است از شخص يا حيوان يا چيزي كه عامل عفونت زا از آن مستقيماً و بدون واسطه به ميزبان سرايت مي كند . (عفونت از آن كسب مي شود يا وجود ارگانیسم در یک سیستم بیولوژیک یا غیر بیولوژیک به صورت گذرا بدون تجدید نسل )</a:t>
            </a:r>
          </a:p>
          <a:p>
            <a:pPr lvl="1" algn="r" rtl="1">
              <a:lnSpc>
                <a:spcPct val="150000"/>
              </a:lnSpc>
            </a:pPr>
            <a:r>
              <a:rPr lang="fa-IR" sz="2800" i="0" dirty="0" smtClean="0">
                <a:effectLst/>
                <a:latin typeface="Tahoma" panose="020B0604030504040204" pitchFamily="34" charset="0"/>
                <a:cs typeface="+mj-cs"/>
              </a:rPr>
              <a:t>به طور مثال مخزن عفونت بيماري حصبه انسان است ، حال چنانچه بيمار حصبه اي موجب آلوده شدن غذا يا آب شود و از اين غذا يا آب مردم استفاده كنند و مبتلا  به بيماري شوند گفته مي شود منبع عفونت حصبه ، غذاي آلوده و آب آلوده است .</a:t>
            </a:r>
            <a:br>
              <a:rPr lang="fa-IR" sz="2800" i="0" dirty="0" smtClean="0">
                <a:effectLst/>
                <a:latin typeface="Tahoma" panose="020B0604030504040204" pitchFamily="34" charset="0"/>
                <a:cs typeface="+mj-cs"/>
              </a:rPr>
            </a:br>
            <a:r>
              <a:rPr lang="fa-IR" sz="2800" i="0" dirty="0" smtClean="0">
                <a:effectLst/>
                <a:latin typeface="Tahoma" panose="020B0604030504040204" pitchFamily="34" charset="0"/>
                <a:cs typeface="+mj-cs"/>
              </a:rPr>
              <a:t>(آب)  وبا) – غذا ( سالمونلا) – شیر  (لیستریا)- خاک  (کـزاز) – وسایل) مثل: گاز پانسمان  استافیلوکوک) – دست ها ( ویروس های سرماخوردگی) – ترشحات بدن خـون،خلط،بزاق،مایع منی ،ادرار،مدفوع ( مثل:هپاتیت-حصب-عفونتهای روده ای و...</a:t>
            </a:r>
          </a:p>
          <a:p>
            <a:pPr algn="r" rtl="1">
              <a:lnSpc>
                <a:spcPct val="150000"/>
              </a:lnSpc>
            </a:pPr>
            <a:r>
              <a:rPr lang="fa-IR" sz="2800" i="0" dirty="0" smtClean="0">
                <a:effectLst/>
                <a:latin typeface="Tahoma" panose="020B0604030504040204" pitchFamily="34" charset="0"/>
                <a:cs typeface="+mj-cs"/>
              </a:rPr>
              <a:t> </a:t>
            </a:r>
            <a:endParaRPr lang="fa-IR" sz="2800" i="0" dirty="0">
              <a:effectLst/>
              <a:latin typeface="Tahoma" panose="020B0604030504040204" pitchFamily="34" charset="0"/>
              <a:cs typeface="+mj-cs"/>
            </a:endParaRPr>
          </a:p>
        </p:txBody>
      </p:sp>
    </p:spTree>
    <p:extLst>
      <p:ext uri="{BB962C8B-B14F-4D97-AF65-F5344CB8AC3E}">
        <p14:creationId xmlns:p14="http://schemas.microsoft.com/office/powerpoint/2010/main" val="4015392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785" y="336856"/>
            <a:ext cx="10686197" cy="6478184"/>
          </a:xfrm>
          <a:prstGeom prst="rect">
            <a:avLst/>
          </a:prstGeom>
        </p:spPr>
        <p:txBody>
          <a:bodyPr wrap="square">
            <a:spAutoFit/>
          </a:bodyPr>
          <a:lstStyle/>
          <a:p>
            <a:pPr lvl="1" algn="r" rtl="1">
              <a:lnSpc>
                <a:spcPct val="150000"/>
              </a:lnSpc>
            </a:pPr>
            <a:r>
              <a:rPr lang="fa-IR" sz="2800" b="1" i="0" spc="300" dirty="0" smtClean="0">
                <a:effectLst/>
                <a:latin typeface="Tahoma" panose="020B0604030504040204" pitchFamily="34" charset="0"/>
                <a:cs typeface="+mj-cs"/>
              </a:rPr>
              <a:t>آلودگي سطحي يا آلايش</a:t>
            </a:r>
            <a:r>
              <a:rPr lang="en-US" sz="2800" b="0" i="0" spc="300" dirty="0" smtClean="0">
                <a:effectLst/>
                <a:latin typeface="Tahoma" panose="020B0604030504040204" pitchFamily="34" charset="0"/>
                <a:cs typeface="+mj-cs"/>
              </a:rPr>
              <a:t>Contamination</a:t>
            </a:r>
            <a:r>
              <a:rPr lang="en-US" sz="2800" b="1" i="0" spc="300" dirty="0" smtClean="0">
                <a:effectLst/>
                <a:latin typeface="Tahoma" panose="020B0604030504040204" pitchFamily="34" charset="0"/>
                <a:cs typeface="+mj-cs"/>
              </a:rPr>
              <a:t>):</a:t>
            </a:r>
            <a:r>
              <a:rPr lang="en-US" sz="2800" b="0" i="0" spc="300" dirty="0" smtClean="0">
                <a:effectLst/>
                <a:latin typeface="Tahoma" panose="020B0604030504040204" pitchFamily="34" charset="0"/>
                <a:cs typeface="+mj-cs"/>
              </a:rPr>
              <a:t> </a:t>
            </a:r>
            <a:r>
              <a:rPr lang="fa-IR" sz="2800" b="0" i="0" spc="300" dirty="0" smtClean="0">
                <a:effectLst/>
                <a:latin typeface="Tahoma" panose="020B0604030504040204" pitchFamily="34" charset="0"/>
                <a:cs typeface="+mj-cs"/>
              </a:rPr>
              <a:t>وجـود عـامل بیماری زا بـر سطح بدن،لباس، روي وسايل و بستر  خواب،اسباب بازی،لوازم جراحی و پانسمان،آب،شیر،و مواد خوراکی را آلودگی می گوینــد.</a:t>
            </a:r>
          </a:p>
          <a:p>
            <a:pPr lvl="1" algn="r" rtl="1">
              <a:lnSpc>
                <a:spcPct val="150000"/>
              </a:lnSpc>
            </a:pPr>
            <a:r>
              <a:rPr lang="fa-IR" sz="2800" b="0" i="0" spc="300" dirty="0" smtClean="0">
                <a:effectLst/>
                <a:latin typeface="Tahoma" panose="020B0604030504040204" pitchFamily="34" charset="0"/>
                <a:cs typeface="+mj-cs"/>
              </a:rPr>
              <a:t>مثل: آلوده شـدن ادرار در اثـر تمـاس لولـه نمونه با بدن - یا آلوده شدن محیط کشت با میکروب های بدن و مثبت شدن کاذب کشت .</a:t>
            </a:r>
          </a:p>
          <a:p>
            <a:pPr lvl="1" algn="r" rtl="1">
              <a:lnSpc>
                <a:spcPct val="150000"/>
              </a:lnSpc>
            </a:pPr>
            <a:r>
              <a:rPr lang="fa-IR" sz="2800" b="1" i="0" spc="300" dirty="0" smtClean="0">
                <a:effectLst/>
                <a:latin typeface="Tahoma" panose="020B0604030504040204" pitchFamily="34" charset="0"/>
                <a:cs typeface="+mj-cs"/>
              </a:rPr>
              <a:t>آلودگی انگلی</a:t>
            </a:r>
            <a:r>
              <a:rPr lang="fa-IR" sz="2800" b="0" i="0" spc="300" dirty="0" smtClean="0">
                <a:effectLst/>
                <a:latin typeface="Tahoma" panose="020B0604030504040204" pitchFamily="34" charset="0"/>
                <a:cs typeface="+mj-cs"/>
              </a:rPr>
              <a:t> (</a:t>
            </a:r>
            <a:r>
              <a:rPr lang="en-US" sz="2800" b="0" i="0" spc="300" dirty="0" smtClean="0">
                <a:effectLst/>
                <a:latin typeface="Tahoma" panose="020B0604030504040204" pitchFamily="34" charset="0"/>
                <a:cs typeface="+mj-cs"/>
              </a:rPr>
              <a:t>Infestation) </a:t>
            </a:r>
            <a:r>
              <a:rPr lang="en-US" sz="2800" b="1" i="0" spc="300" dirty="0" smtClean="0">
                <a:effectLst/>
                <a:latin typeface="Tahoma" panose="020B0604030504040204" pitchFamily="34" charset="0"/>
                <a:cs typeface="+mj-cs"/>
              </a:rPr>
              <a:t>:</a:t>
            </a:r>
            <a:r>
              <a:rPr lang="en-US" sz="2800" b="0" i="0" spc="300" dirty="0" smtClean="0">
                <a:effectLst/>
                <a:latin typeface="Tahoma" panose="020B0604030504040204" pitchFamily="34" charset="0"/>
                <a:cs typeface="+mj-cs"/>
              </a:rPr>
              <a:t> </a:t>
            </a:r>
            <a:r>
              <a:rPr lang="fa-IR" sz="2800" b="0" i="0" spc="300" dirty="0" smtClean="0">
                <a:effectLst/>
                <a:latin typeface="Tahoma" panose="020B0604030504040204" pitchFamily="34" charset="0"/>
                <a:cs typeface="+mj-cs"/>
              </a:rPr>
              <a:t>جایگزین شدن،تولید مثل و گسترش بند پایان بر سطح بدن یا لباس را آلودگی انگلی  می گویند.</a:t>
            </a:r>
          </a:p>
          <a:p>
            <a:pPr lvl="1" algn="r" rtl="1">
              <a:lnSpc>
                <a:spcPct val="150000"/>
              </a:lnSpc>
            </a:pPr>
            <a:r>
              <a:rPr lang="fa-IR" sz="2800" b="0" i="0" spc="300" dirty="0" smtClean="0">
                <a:effectLst/>
                <a:latin typeface="Tahoma" panose="020B0604030504040204" pitchFamily="34" charset="0"/>
                <a:cs typeface="+mj-cs"/>
              </a:rPr>
              <a:t>مثل: آلودگی به شپش - آلوده شدن با هیره و آلودگی با کرم های انگلی روده ای.</a:t>
            </a:r>
            <a:endParaRPr lang="fa-IR" sz="2800" b="0" i="0" spc="300" dirty="0">
              <a:effectLst/>
              <a:latin typeface="Tahoma" panose="020B0604030504040204" pitchFamily="34" charset="0"/>
              <a:cs typeface="+mj-cs"/>
            </a:endParaRPr>
          </a:p>
        </p:txBody>
      </p:sp>
    </p:spTree>
    <p:extLst>
      <p:ext uri="{BB962C8B-B14F-4D97-AF65-F5344CB8AC3E}">
        <p14:creationId xmlns:p14="http://schemas.microsoft.com/office/powerpoint/2010/main" val="259970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252" y="155392"/>
            <a:ext cx="11163868" cy="6478184"/>
          </a:xfrm>
          <a:prstGeom prst="rect">
            <a:avLst/>
          </a:prstGeom>
        </p:spPr>
        <p:txBody>
          <a:bodyPr wrap="square">
            <a:spAutoFit/>
          </a:bodyPr>
          <a:lstStyle/>
          <a:p>
            <a:pPr algn="r" rtl="1">
              <a:lnSpc>
                <a:spcPct val="150000"/>
              </a:lnSpc>
            </a:pPr>
            <a:r>
              <a:rPr lang="fa-IR" sz="2800" b="1" i="0" spc="300" dirty="0" smtClean="0">
                <a:solidFill>
                  <a:srgbClr val="333333"/>
                </a:solidFill>
                <a:effectLst/>
                <a:latin typeface="Tahoma" panose="020B0604030504040204" pitchFamily="34" charset="0"/>
                <a:cs typeface="+mj-cs"/>
              </a:rPr>
              <a:t>ميزبان:</a:t>
            </a:r>
            <a:r>
              <a:rPr lang="fa-IR" sz="2800" b="0" i="0" spc="300" dirty="0" smtClean="0">
                <a:solidFill>
                  <a:srgbClr val="333333"/>
                </a:solidFill>
                <a:effectLst/>
                <a:latin typeface="Tahoma" panose="020B0604030504040204" pitchFamily="34" charset="0"/>
                <a:cs typeface="+mj-cs"/>
              </a:rPr>
              <a:t> انسان يا حيوان كه جايي براي جايگزيني يا ادامه ي زندگي عامل بيماري زاي عفوني بصورت طبيعي باشد ،  ميزبان ناميده مي شود .</a:t>
            </a:r>
          </a:p>
          <a:p>
            <a:pPr algn="r" rtl="1">
              <a:lnSpc>
                <a:spcPct val="150000"/>
              </a:lnSpc>
            </a:pPr>
            <a:r>
              <a:rPr lang="fa-IR" sz="2800" b="0" i="0" spc="300" dirty="0" smtClean="0">
                <a:solidFill>
                  <a:srgbClr val="333333"/>
                </a:solidFill>
                <a:effectLst/>
                <a:latin typeface="Tahoma" panose="020B0604030504040204" pitchFamily="34" charset="0"/>
                <a:cs typeface="+mj-cs"/>
              </a:rPr>
              <a:t> </a:t>
            </a:r>
            <a:r>
              <a:rPr lang="fa-IR" sz="2800" b="1" i="0" spc="300" dirty="0" smtClean="0">
                <a:solidFill>
                  <a:srgbClr val="333333"/>
                </a:solidFill>
                <a:effectLst/>
                <a:latin typeface="Tahoma" panose="020B0604030504040204" pitchFamily="34" charset="0"/>
                <a:cs typeface="+mj-cs"/>
              </a:rPr>
              <a:t>ميزبان اجباري:</a:t>
            </a:r>
            <a:r>
              <a:rPr lang="fa-IR" sz="2800" b="0" i="0" spc="300" dirty="0" smtClean="0">
                <a:solidFill>
                  <a:srgbClr val="333333"/>
                </a:solidFill>
                <a:effectLst/>
                <a:latin typeface="Tahoma" panose="020B0604030504040204" pitchFamily="34" charset="0"/>
                <a:cs typeface="+mj-cs"/>
              </a:rPr>
              <a:t>  يعني تنها ميزبان عامل عفوني ( مانند انسان براي سرخك و حصبه ).</a:t>
            </a:r>
          </a:p>
          <a:p>
            <a:pPr algn="r" rtl="1">
              <a:lnSpc>
                <a:spcPct val="150000"/>
              </a:lnSpc>
            </a:pPr>
            <a:r>
              <a:rPr lang="fa-IR" sz="2800" b="1" i="0" spc="300" dirty="0" smtClean="0">
                <a:solidFill>
                  <a:srgbClr val="333333"/>
                </a:solidFill>
                <a:effectLst/>
                <a:latin typeface="Tahoma" panose="020B0604030504040204" pitchFamily="34" charset="0"/>
                <a:cs typeface="+mj-cs"/>
              </a:rPr>
              <a:t>ميزبان اصلي (نهايي):</a:t>
            </a:r>
            <a:r>
              <a:rPr lang="fa-IR" sz="2800" b="0" i="0" spc="300" dirty="0" smtClean="0">
                <a:solidFill>
                  <a:srgbClr val="333333"/>
                </a:solidFill>
                <a:effectLst/>
                <a:latin typeface="Tahoma" panose="020B0604030504040204" pitchFamily="34" charset="0"/>
                <a:cs typeface="+mj-cs"/>
              </a:rPr>
              <a:t> ميزبانهايي كه انگل در بدن آنها به مرحله بلوغ و يا مرحله جنسي مي رسد به عنوان ميزبان  اوليه يا اصلي (نهايي)گفته مي شوند . مثل پشه آنوفل در بيماري مالاريا</a:t>
            </a:r>
          </a:p>
          <a:p>
            <a:pPr algn="r" rtl="1">
              <a:lnSpc>
                <a:spcPct val="150000"/>
              </a:lnSpc>
            </a:pPr>
            <a:r>
              <a:rPr lang="fa-IR" sz="2800" b="1" i="0" spc="300" dirty="0" smtClean="0">
                <a:solidFill>
                  <a:srgbClr val="333333"/>
                </a:solidFill>
                <a:effectLst/>
                <a:latin typeface="Tahoma" panose="020B0604030504040204" pitchFamily="34" charset="0"/>
                <a:cs typeface="+mj-cs"/>
              </a:rPr>
              <a:t>ميزبان واسط :</a:t>
            </a:r>
            <a:r>
              <a:rPr lang="fa-IR" sz="2800" b="0" i="0" spc="300" dirty="0" smtClean="0">
                <a:solidFill>
                  <a:srgbClr val="333333"/>
                </a:solidFill>
                <a:effectLst/>
                <a:latin typeface="Tahoma" panose="020B0604030504040204" pitchFamily="34" charset="0"/>
                <a:cs typeface="+mj-cs"/>
              </a:rPr>
              <a:t> ميزبانهايي كه عامل عفوني يا انگلي مرحله غير جنسي يا لاروي خود را در بدن آنها بگذراند ميزبان  واسط يا ثانوي ناميده مي شود مثل انسان مبتلا به مالاريا</a:t>
            </a:r>
            <a:endParaRPr lang="fa-IR" sz="2800" b="0" i="0" spc="30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2727715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6" y="375778"/>
            <a:ext cx="10399594" cy="5829866"/>
          </a:xfrm>
          <a:prstGeom prst="rect">
            <a:avLst/>
          </a:prstGeom>
        </p:spPr>
        <p:txBody>
          <a:bodyPr wrap="square">
            <a:spAutoFit/>
          </a:bodyPr>
          <a:lstStyle/>
          <a:p>
            <a:pPr algn="r" rtl="1">
              <a:lnSpc>
                <a:spcPct val="150000"/>
              </a:lnSpc>
            </a:pPr>
            <a:r>
              <a:rPr lang="fa-IR" sz="2800" b="1" i="0" dirty="0" smtClean="0">
                <a:effectLst/>
                <a:latin typeface="Tahoma" panose="020B0604030504040204" pitchFamily="34" charset="0"/>
                <a:cs typeface="+mj-cs"/>
              </a:rPr>
              <a:t>دوره هاي يك بيماري : </a:t>
            </a:r>
            <a:r>
              <a:rPr lang="fa-IR" sz="2800" b="0" i="0" dirty="0" smtClean="0">
                <a:effectLst/>
                <a:latin typeface="Tahoma" panose="020B0604030504040204" pitchFamily="34" charset="0"/>
                <a:cs typeface="+mj-cs"/>
              </a:rPr>
              <a:t>كمون - پرودرومال- نقاهت- ناقلي- واگيري- بهبودي</a:t>
            </a:r>
          </a:p>
          <a:p>
            <a:pPr algn="r" rtl="1">
              <a:lnSpc>
                <a:spcPct val="150000"/>
              </a:lnSpc>
            </a:pPr>
            <a:r>
              <a:rPr lang="fa-IR" sz="2800" b="1" i="0" dirty="0" smtClean="0">
                <a:effectLst/>
                <a:latin typeface="Tahoma" panose="020B0604030504040204" pitchFamily="34" charset="0"/>
                <a:cs typeface="+mj-cs"/>
              </a:rPr>
              <a:t>دوره كمون </a:t>
            </a:r>
            <a:r>
              <a:rPr lang="fa-IR" sz="2800" b="0" i="0" dirty="0" smtClean="0">
                <a:effectLst/>
                <a:latin typeface="Tahoma" panose="020B0604030504040204" pitchFamily="34" charset="0"/>
                <a:cs typeface="+mj-cs"/>
              </a:rPr>
              <a:t> (</a:t>
            </a:r>
            <a:r>
              <a:rPr lang="en-US" sz="2800" b="0" i="0" dirty="0" smtClean="0">
                <a:effectLst/>
                <a:latin typeface="Tahoma" panose="020B0604030504040204" pitchFamily="34" charset="0"/>
                <a:cs typeface="+mj-cs"/>
              </a:rPr>
              <a:t>Incubation Period)</a:t>
            </a:r>
            <a:r>
              <a:rPr lang="en-US" sz="2800" b="1"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به فاصله بين تماس با يك عامل عفونت و بروز اولين نشانه هاي بيماري ناشي از آن گفته مي شود .</a:t>
            </a:r>
          </a:p>
          <a:p>
            <a:pPr algn="r" rtl="1">
              <a:lnSpc>
                <a:spcPct val="150000"/>
              </a:lnSpc>
            </a:pPr>
            <a:r>
              <a:rPr lang="fa-IR" sz="2800" b="1" i="0" dirty="0" smtClean="0">
                <a:effectLst/>
                <a:latin typeface="Tahoma" panose="020B0604030504040204" pitchFamily="34" charset="0"/>
                <a:cs typeface="+mj-cs"/>
              </a:rPr>
              <a:t>انواع دوره کمون</a:t>
            </a:r>
            <a:r>
              <a:rPr lang="fa-IR" sz="2800" b="0" i="0" dirty="0" smtClean="0">
                <a:effectLst/>
                <a:latin typeface="Tahoma" panose="020B0604030504040204" pitchFamily="34" charset="0"/>
                <a:cs typeface="+mj-cs"/>
              </a:rPr>
              <a:t> :</a:t>
            </a:r>
          </a:p>
          <a:p>
            <a:pPr algn="r" rtl="1">
              <a:lnSpc>
                <a:spcPct val="150000"/>
              </a:lnSpc>
            </a:pPr>
            <a:r>
              <a:rPr lang="fa-IR" sz="2800" b="0" i="0" dirty="0" smtClean="0">
                <a:effectLst/>
                <a:latin typeface="Tahoma" panose="020B0604030504040204" pitchFamily="34" charset="0"/>
                <a:cs typeface="+mj-cs"/>
              </a:rPr>
              <a:t>- خیلی کوتاه (چند ساعت:(مثل بوتولینیوم- مسمومیت استافیلوکوکی و... </a:t>
            </a:r>
            <a:br>
              <a:rPr lang="fa-IR" sz="2800" b="0" i="0" dirty="0" smtClean="0">
                <a:effectLst/>
                <a:latin typeface="Tahoma" panose="020B0604030504040204" pitchFamily="34" charset="0"/>
                <a:cs typeface="+mj-cs"/>
              </a:rPr>
            </a:br>
            <a:r>
              <a:rPr lang="fa-IR" sz="2800" b="0" i="0" dirty="0" smtClean="0">
                <a:effectLst/>
                <a:latin typeface="Tahoma" panose="020B0604030504040204" pitchFamily="34" charset="0"/>
                <a:cs typeface="+mj-cs"/>
              </a:rPr>
              <a:t>- کوتاه (2 تا 3 روز): مثل عفونت های ویروسی تنفسی گلودرد چرکی  و ...  </a:t>
            </a:r>
            <a:br>
              <a:rPr lang="fa-IR" sz="2800" b="0" i="0" dirty="0" smtClean="0">
                <a:effectLst/>
                <a:latin typeface="Tahoma" panose="020B0604030504040204" pitchFamily="34" charset="0"/>
                <a:cs typeface="+mj-cs"/>
              </a:rPr>
            </a:br>
            <a:r>
              <a:rPr lang="fa-IR" sz="2800" b="0" i="0" dirty="0" smtClean="0">
                <a:effectLst/>
                <a:latin typeface="Tahoma" panose="020B0604030504040204" pitchFamily="34" charset="0"/>
                <a:cs typeface="+mj-cs"/>
              </a:rPr>
              <a:t>- متوسط (2 تا 3 هفته : (مثل آبله مرغان- اوریون- و ...  </a:t>
            </a:r>
            <a:br>
              <a:rPr lang="fa-IR" sz="2800" b="0" i="0" dirty="0" smtClean="0">
                <a:effectLst/>
                <a:latin typeface="Tahoma" panose="020B0604030504040204" pitchFamily="34" charset="0"/>
                <a:cs typeface="+mj-cs"/>
              </a:rPr>
            </a:br>
            <a:r>
              <a:rPr lang="fa-IR" sz="2800" b="0" i="0" dirty="0" smtClean="0">
                <a:effectLst/>
                <a:latin typeface="Tahoma" panose="020B0604030504040204" pitchFamily="34" charset="0"/>
                <a:cs typeface="+mj-cs"/>
              </a:rPr>
              <a:t>- بلند (چند ماه :( مثل هپاتیت </a:t>
            </a:r>
            <a:r>
              <a:rPr lang="en-US" sz="2800" b="0" i="0" dirty="0" smtClean="0">
                <a:effectLst/>
                <a:latin typeface="Tahoma" panose="020B0604030504040204" pitchFamily="34" charset="0"/>
                <a:cs typeface="+mj-cs"/>
              </a:rPr>
              <a:t>B </a:t>
            </a:r>
            <a:br>
              <a:rPr lang="en-US" sz="2800" b="0" i="0" dirty="0" smtClean="0">
                <a:effectLst/>
                <a:latin typeface="Tahoma" panose="020B0604030504040204" pitchFamily="34" charset="0"/>
                <a:cs typeface="+mj-cs"/>
              </a:rPr>
            </a:b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خیلی بلند (چند سال :( مثل ایدز – جذام و ...</a:t>
            </a:r>
            <a:endParaRPr lang="fa-IR" sz="2800" b="0" i="0" dirty="0">
              <a:effectLst/>
              <a:latin typeface="Tahoma" panose="020B0604030504040204" pitchFamily="34" charset="0"/>
              <a:cs typeface="+mj-cs"/>
            </a:endParaRPr>
          </a:p>
        </p:txBody>
      </p:sp>
    </p:spTree>
    <p:extLst>
      <p:ext uri="{BB962C8B-B14F-4D97-AF65-F5344CB8AC3E}">
        <p14:creationId xmlns:p14="http://schemas.microsoft.com/office/powerpoint/2010/main" val="1225856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1" y="149326"/>
            <a:ext cx="12214746" cy="5262979"/>
          </a:xfrm>
          <a:prstGeom prst="rect">
            <a:avLst/>
          </a:prstGeom>
        </p:spPr>
        <p:txBody>
          <a:bodyPr wrap="square">
            <a:spAutoFit/>
          </a:bodyPr>
          <a:lstStyle/>
          <a:p>
            <a:pPr algn="just" rtl="1"/>
            <a:r>
              <a:rPr lang="fa-IR" sz="2800" b="1" i="0" dirty="0" smtClean="0">
                <a:solidFill>
                  <a:srgbClr val="333333"/>
                </a:solidFill>
                <a:effectLst/>
                <a:latin typeface="Tahoma" panose="020B0604030504040204" pitchFamily="34" charset="0"/>
              </a:rPr>
              <a:t>دوره واگيري</a:t>
            </a:r>
            <a:r>
              <a:rPr lang="fa-IR" sz="2800" b="0" i="0" dirty="0" smtClean="0">
                <a:solidFill>
                  <a:srgbClr val="333333"/>
                </a:solidFill>
                <a:effectLst/>
                <a:latin typeface="Tahoma" panose="020B0604030504040204" pitchFamily="34" charset="0"/>
              </a:rPr>
              <a:t>  (</a:t>
            </a:r>
            <a:r>
              <a:rPr lang="en-US" sz="2800" b="0" i="0" dirty="0" smtClean="0">
                <a:solidFill>
                  <a:srgbClr val="333333"/>
                </a:solidFill>
                <a:effectLst/>
                <a:latin typeface="Tahoma" panose="020B0604030504040204" pitchFamily="34" charset="0"/>
              </a:rPr>
              <a:t>Communicability Period)</a:t>
            </a:r>
            <a:r>
              <a:rPr lang="en-US" sz="2800" b="1" i="0" dirty="0" smtClean="0">
                <a:solidFill>
                  <a:srgbClr val="333333"/>
                </a:solidFill>
                <a:effectLst/>
                <a:latin typeface="Tahoma" panose="020B0604030504040204" pitchFamily="34" charset="0"/>
              </a:rPr>
              <a:t>:</a:t>
            </a:r>
            <a:r>
              <a:rPr lang="en-US" sz="2800" b="0" i="0" dirty="0" smtClean="0">
                <a:solidFill>
                  <a:srgbClr val="333333"/>
                </a:solidFill>
                <a:effectLst/>
                <a:latin typeface="Tahoma" panose="020B0604030504040204" pitchFamily="34" charset="0"/>
              </a:rPr>
              <a:t> </a:t>
            </a:r>
            <a:r>
              <a:rPr lang="fa-IR" sz="2800" b="0" i="0" dirty="0" smtClean="0">
                <a:solidFill>
                  <a:srgbClr val="333333"/>
                </a:solidFill>
                <a:effectLst/>
                <a:latin typeface="Tahoma" panose="020B0604030504040204" pitchFamily="34" charset="0"/>
              </a:rPr>
              <a:t>عبارت از مدت زماني است كه يك عامل عفوني به طور مستقيم يا غير  مستقيم از انسان آلوده به انسان ديگر يا از حيوان آلوده به انسان يا از انسان آلوده به حيوان از جمله بندپايان منتقل مي شود . ( مدت زماني است كه شخص يا حيوان آلوده مي تواند بيماري را منتقل كند) مثلا : دوره واگیری در :</a:t>
            </a:r>
          </a:p>
          <a:p>
            <a:pPr lvl="1" algn="just" rtl="1"/>
            <a:r>
              <a:rPr lang="fa-IR" sz="2800" b="0" i="0" dirty="0" smtClean="0">
                <a:solidFill>
                  <a:srgbClr val="333333"/>
                </a:solidFill>
                <a:effectLst/>
                <a:latin typeface="Tahoma" panose="020B0604030504040204" pitchFamily="34" charset="0"/>
              </a:rPr>
              <a:t>-         آبله مرغان:  7روز - تا خشک شدن کامل بثورات جلدی</a:t>
            </a:r>
          </a:p>
          <a:p>
            <a:pPr lvl="1" algn="just" rtl="1"/>
            <a:r>
              <a:rPr lang="fa-IR" sz="2800" b="0" i="0" dirty="0" smtClean="0">
                <a:solidFill>
                  <a:srgbClr val="333333"/>
                </a:solidFill>
                <a:effectLst/>
                <a:latin typeface="Tahoma" panose="020B0604030504040204" pitchFamily="34" charset="0"/>
              </a:rPr>
              <a:t>-          سل :  تا دو هفته بعد از درمان صحیح</a:t>
            </a:r>
          </a:p>
          <a:p>
            <a:pPr lvl="1" algn="just" rtl="1"/>
            <a:r>
              <a:rPr lang="fa-IR" sz="2800" b="0" i="0" dirty="0" smtClean="0">
                <a:solidFill>
                  <a:srgbClr val="333333"/>
                </a:solidFill>
                <a:effectLst/>
                <a:latin typeface="Tahoma" panose="020B0604030504040204" pitchFamily="34" charset="0"/>
              </a:rPr>
              <a:t>-         مننژیت مننگوکوکی :  تا 24 ساعت بعد از درمان صحیح</a:t>
            </a:r>
          </a:p>
          <a:p>
            <a:pPr lvl="1" algn="just" rtl="1"/>
            <a:r>
              <a:rPr lang="fa-IR" sz="2800" b="0" i="0" dirty="0" smtClean="0">
                <a:solidFill>
                  <a:srgbClr val="333333"/>
                </a:solidFill>
                <a:effectLst/>
                <a:latin typeface="Tahoma" panose="020B0604030504040204" pitchFamily="34" charset="0"/>
              </a:rPr>
              <a:t>-         ژیاردیازیس  و آمیبیازیس :  تا زمان وجود کیست در مدفوع</a:t>
            </a:r>
          </a:p>
          <a:p>
            <a:pPr lvl="1" algn="just" rtl="1"/>
            <a:r>
              <a:rPr lang="fa-IR" sz="2800" b="0" i="0" dirty="0" smtClean="0">
                <a:solidFill>
                  <a:srgbClr val="333333"/>
                </a:solidFill>
                <a:effectLst/>
                <a:latin typeface="Tahoma" panose="020B0604030504040204" pitchFamily="34" charset="0"/>
              </a:rPr>
              <a:t>-         اوریون:   تا فروکش کردن پاروتیدیت </a:t>
            </a:r>
          </a:p>
          <a:p>
            <a:pPr lvl="1" algn="just" rtl="1"/>
            <a:r>
              <a:rPr lang="fa-IR" sz="2800" b="0" i="0" dirty="0" smtClean="0">
                <a:solidFill>
                  <a:srgbClr val="333333"/>
                </a:solidFill>
                <a:effectLst/>
                <a:latin typeface="Tahoma" panose="020B0604030504040204" pitchFamily="34" charset="0"/>
              </a:rPr>
              <a:t>-         دیفتری:    2 تا 4 هفته</a:t>
            </a:r>
          </a:p>
          <a:p>
            <a:pPr lvl="1" algn="just" rtl="1"/>
            <a:r>
              <a:rPr lang="fa-IR" sz="2800" b="0" i="0" dirty="0" smtClean="0">
                <a:solidFill>
                  <a:srgbClr val="333333"/>
                </a:solidFill>
                <a:effectLst/>
                <a:latin typeface="Tahoma" panose="020B0604030504040204" pitchFamily="34" charset="0"/>
              </a:rPr>
              <a:t>-         هپاتیت:   با بروز زردی دفع ویروس از مدفوع کم می شود و با کم شدن زردی واگیری کم خواهد شد.</a:t>
            </a:r>
            <a:endParaRPr lang="fa-IR" sz="2800" b="0" i="0" dirty="0">
              <a:solidFill>
                <a:srgbClr val="333333"/>
              </a:solidFill>
              <a:effectLst/>
              <a:latin typeface="Tahoma" panose="020B0604030504040204" pitchFamily="34" charset="0"/>
            </a:endParaRPr>
          </a:p>
        </p:txBody>
      </p:sp>
    </p:spTree>
    <p:extLst>
      <p:ext uri="{BB962C8B-B14F-4D97-AF65-F5344CB8AC3E}">
        <p14:creationId xmlns:p14="http://schemas.microsoft.com/office/powerpoint/2010/main" val="3695142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376" y="832219"/>
            <a:ext cx="11436823" cy="3539430"/>
          </a:xfrm>
          <a:prstGeom prst="rect">
            <a:avLst/>
          </a:prstGeom>
        </p:spPr>
        <p:txBody>
          <a:bodyPr wrap="square">
            <a:spAutoFit/>
          </a:bodyPr>
          <a:lstStyle/>
          <a:p>
            <a:pPr algn="r" rtl="1">
              <a:lnSpc>
                <a:spcPct val="200000"/>
              </a:lnSpc>
            </a:pPr>
            <a:r>
              <a:rPr lang="fa-IR" sz="2800" b="1" i="0" dirty="0" smtClean="0">
                <a:solidFill>
                  <a:srgbClr val="333333"/>
                </a:solidFill>
                <a:effectLst/>
                <a:latin typeface="Tahoma" panose="020B0604030504040204" pitchFamily="34" charset="0"/>
              </a:rPr>
              <a:t>شدت واگیری </a:t>
            </a:r>
            <a:r>
              <a:rPr lang="en-US" sz="2800" b="0" i="0" dirty="0" smtClean="0">
                <a:solidFill>
                  <a:srgbClr val="333333"/>
                </a:solidFill>
                <a:effectLst/>
                <a:latin typeface="Tahoma" panose="020B0604030504040204" pitchFamily="34" charset="0"/>
              </a:rPr>
              <a:t>Contagion Severity</a:t>
            </a:r>
          </a:p>
          <a:p>
            <a:pPr algn="r" rtl="1">
              <a:lnSpc>
                <a:spcPct val="200000"/>
              </a:lnSpc>
            </a:pPr>
            <a:r>
              <a:rPr lang="en-US" sz="2800" b="1" i="0" dirty="0" smtClean="0">
                <a:solidFill>
                  <a:srgbClr val="333333"/>
                </a:solidFill>
                <a:effectLst/>
                <a:latin typeface="Tahoma" panose="020B0604030504040204" pitchFamily="34" charset="0"/>
              </a:rPr>
              <a:t> </a:t>
            </a:r>
            <a:r>
              <a:rPr lang="fa-IR" sz="2800" b="1" i="0" dirty="0" smtClean="0">
                <a:solidFill>
                  <a:srgbClr val="333333"/>
                </a:solidFill>
                <a:effectLst/>
                <a:latin typeface="Tahoma" panose="020B0604030504040204" pitchFamily="34" charset="0"/>
              </a:rPr>
              <a:t>بالا</a:t>
            </a:r>
            <a:r>
              <a:rPr lang="fa-IR" sz="2800" b="0" i="0" dirty="0" smtClean="0">
                <a:solidFill>
                  <a:srgbClr val="333333"/>
                </a:solidFill>
                <a:effectLst/>
                <a:latin typeface="Tahoma" panose="020B0604030504040204" pitchFamily="34" charset="0"/>
              </a:rPr>
              <a:t>:  مثلا در سرخک 90%) حساس ها مبتلا می شوند) - آبله مرغان (88% کودکان حساس مبتلا می شوند) - آنفلوآنزا – عفونت های استرپتوکوکی-  سل حفره ای - لارنژیت سلی و ... </a:t>
            </a:r>
            <a:br>
              <a:rPr lang="fa-IR" sz="2800" b="0" i="0" dirty="0" smtClean="0">
                <a:solidFill>
                  <a:srgbClr val="333333"/>
                </a:solidFill>
                <a:effectLst/>
                <a:latin typeface="Tahoma" panose="020B0604030504040204" pitchFamily="34" charset="0"/>
              </a:rPr>
            </a:br>
            <a:r>
              <a:rPr lang="fa-IR" sz="2800" b="1" i="0" dirty="0" smtClean="0">
                <a:solidFill>
                  <a:srgbClr val="333333"/>
                </a:solidFill>
                <a:effectLst/>
                <a:latin typeface="Tahoma" panose="020B0604030504040204" pitchFamily="34" charset="0"/>
              </a:rPr>
              <a:t>پایین  :</a:t>
            </a:r>
            <a:r>
              <a:rPr lang="fa-IR" sz="2800" b="0" i="0" dirty="0" smtClean="0">
                <a:solidFill>
                  <a:srgbClr val="333333"/>
                </a:solidFill>
                <a:effectLst/>
                <a:latin typeface="Tahoma" panose="020B0604030504040204" pitchFamily="34" charset="0"/>
              </a:rPr>
              <a:t> مثل زونا – تب مالت در انسان ها – جذام-  سل خارج ریوی – کزاز-آبسه های مغزی</a:t>
            </a:r>
            <a:endParaRPr lang="fa-IR" sz="2800" b="0" i="0" dirty="0">
              <a:solidFill>
                <a:srgbClr val="333333"/>
              </a:solidFill>
              <a:effectLst/>
              <a:latin typeface="Tahoma" panose="020B0604030504040204" pitchFamily="34" charset="0"/>
            </a:endParaRPr>
          </a:p>
        </p:txBody>
      </p:sp>
    </p:spTree>
    <p:extLst>
      <p:ext uri="{BB962C8B-B14F-4D97-AF65-F5344CB8AC3E}">
        <p14:creationId xmlns:p14="http://schemas.microsoft.com/office/powerpoint/2010/main" val="1351122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54" y="467774"/>
            <a:ext cx="11191164" cy="5129289"/>
          </a:xfrm>
          <a:prstGeom prst="rect">
            <a:avLst/>
          </a:prstGeom>
        </p:spPr>
        <p:txBody>
          <a:bodyPr wrap="square">
            <a:spAutoFit/>
          </a:bodyPr>
          <a:lstStyle/>
          <a:p>
            <a:pPr algn="r" rtl="1">
              <a:lnSpc>
                <a:spcPct val="200000"/>
              </a:lnSpc>
            </a:pPr>
            <a:r>
              <a:rPr lang="fa-IR" sz="2800" b="1" i="0" spc="300" dirty="0" smtClean="0">
                <a:solidFill>
                  <a:srgbClr val="333333"/>
                </a:solidFill>
                <a:effectLst/>
                <a:latin typeface="Tahoma" panose="020B0604030504040204" pitchFamily="34" charset="0"/>
                <a:cs typeface="+mj-cs"/>
              </a:rPr>
              <a:t>دوزآلوده کننده </a:t>
            </a:r>
            <a:r>
              <a:rPr lang="fa-IR" sz="2800" b="0" i="0" spc="300" dirty="0" smtClean="0">
                <a:solidFill>
                  <a:srgbClr val="333333"/>
                </a:solidFill>
                <a:effectLst/>
                <a:latin typeface="Tahoma" panose="020B0604030504040204" pitchFamily="34" charset="0"/>
                <a:cs typeface="+mj-cs"/>
              </a:rPr>
              <a:t>(</a:t>
            </a:r>
            <a:r>
              <a:rPr lang="en-US" sz="2800" b="0" i="0" spc="300" dirty="0" smtClean="0">
                <a:solidFill>
                  <a:srgbClr val="333333"/>
                </a:solidFill>
                <a:effectLst/>
                <a:latin typeface="Tahoma" panose="020B0604030504040204" pitchFamily="34" charset="0"/>
                <a:cs typeface="+mj-cs"/>
              </a:rPr>
              <a:t>Infective Dosage)</a:t>
            </a:r>
          </a:p>
          <a:p>
            <a:pPr algn="r" rtl="1">
              <a:lnSpc>
                <a:spcPct val="200000"/>
              </a:lnSpc>
            </a:pPr>
            <a:r>
              <a:rPr lang="en-US" sz="2800" b="0" i="0" spc="300" dirty="0" smtClean="0">
                <a:solidFill>
                  <a:srgbClr val="333333"/>
                </a:solidFill>
                <a:effectLst/>
                <a:latin typeface="Tahoma" panose="020B0604030504040204" pitchFamily="34" charset="0"/>
                <a:cs typeface="+mj-cs"/>
              </a:rPr>
              <a:t> </a:t>
            </a:r>
            <a:r>
              <a:rPr lang="fa-IR" sz="2800" b="0" i="0" spc="300" dirty="0" smtClean="0">
                <a:solidFill>
                  <a:srgbClr val="333333"/>
                </a:solidFill>
                <a:effectLst/>
                <a:latin typeface="Tahoma" panose="020B0604030504040204" pitchFamily="34" charset="0"/>
                <a:cs typeface="+mj-cs"/>
              </a:rPr>
              <a:t>حتی با یک ارگانیسم: مثل سل - تا 10 ارگانیسم: مثل شیگلوز و ژیاردیوز - کمتر از 1000 ارگانیسم: مثل تب تیفوئیدی (حصبه) و کامپیلوباکترژژونی </a:t>
            </a:r>
            <a:br>
              <a:rPr lang="fa-IR" sz="2800" b="0" i="0" spc="300" dirty="0" smtClean="0">
                <a:solidFill>
                  <a:srgbClr val="333333"/>
                </a:solidFill>
                <a:effectLst/>
                <a:latin typeface="Tahoma" panose="020B0604030504040204" pitchFamily="34" charset="0"/>
                <a:cs typeface="+mj-cs"/>
              </a:rPr>
            </a:br>
            <a:r>
              <a:rPr lang="fa-IR" sz="2800" b="0" i="0" spc="300" dirty="0" smtClean="0">
                <a:solidFill>
                  <a:srgbClr val="333333"/>
                </a:solidFill>
                <a:effectLst/>
                <a:latin typeface="Tahoma" panose="020B0604030504040204" pitchFamily="34" charset="0"/>
                <a:cs typeface="+mj-cs"/>
              </a:rPr>
              <a:t>حدود 100 هزار ارگانیسم: مثل سالمونلوز - حدود یک میلیون ارگانیسم: مثل وبا</a:t>
            </a:r>
            <a:endParaRPr lang="fa-IR" sz="2800" b="0" i="0" spc="30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374243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603" y="0"/>
            <a:ext cx="11313994" cy="7171194"/>
          </a:xfrm>
          <a:prstGeom prst="rect">
            <a:avLst/>
          </a:prstGeom>
        </p:spPr>
        <p:txBody>
          <a:bodyPr wrap="square">
            <a:spAutoFit/>
          </a:bodyPr>
          <a:lstStyle/>
          <a:p>
            <a:pPr algn="ctr" rtl="1">
              <a:lnSpc>
                <a:spcPct val="200000"/>
              </a:lnSpc>
            </a:pPr>
            <a:r>
              <a:rPr lang="ar-SA" altLang="en-US" sz="4400" b="1" dirty="0" smtClean="0"/>
              <a:t>اصطلاحات متداول در اپيدميولوژ</a:t>
            </a:r>
            <a:r>
              <a:rPr lang="fa-IR" altLang="en-US" sz="4400" b="1" dirty="0" smtClean="0"/>
              <a:t>ی</a:t>
            </a:r>
            <a:r>
              <a:rPr lang="ar-SA" altLang="en-US" sz="4400" b="1" dirty="0" smtClean="0"/>
              <a:t> بيماريها</a:t>
            </a:r>
            <a:r>
              <a:rPr lang="fa-IR" altLang="en-US" sz="4400" b="1" dirty="0" smtClean="0"/>
              <a:t>ی</a:t>
            </a:r>
            <a:r>
              <a:rPr lang="ar-SA" altLang="en-US" sz="4400" b="1" dirty="0" smtClean="0"/>
              <a:t> واگير</a:t>
            </a:r>
            <a:endParaRPr lang="fa-IR" b="1" dirty="0">
              <a:solidFill>
                <a:srgbClr val="333333"/>
              </a:solidFill>
              <a:latin typeface="Tahoma" panose="020B0604030504040204" pitchFamily="34" charset="0"/>
            </a:endParaRPr>
          </a:p>
          <a:p>
            <a:pPr algn="just" rtl="1">
              <a:lnSpc>
                <a:spcPct val="200000"/>
              </a:lnSpc>
            </a:pPr>
            <a:endParaRPr lang="fa-IR" b="1" i="0" dirty="0" smtClean="0">
              <a:solidFill>
                <a:srgbClr val="333333"/>
              </a:solidFill>
              <a:effectLst/>
              <a:latin typeface="Tahoma" panose="020B0604030504040204" pitchFamily="34" charset="0"/>
            </a:endParaRPr>
          </a:p>
          <a:p>
            <a:pPr algn="just" rtl="1">
              <a:lnSpc>
                <a:spcPct val="200000"/>
              </a:lnSpc>
            </a:pPr>
            <a:r>
              <a:rPr lang="fa-IR" sz="2800" b="1" i="0" dirty="0" smtClean="0">
                <a:solidFill>
                  <a:srgbClr val="333333"/>
                </a:solidFill>
                <a:effectLst/>
                <a:latin typeface="Tahoma" panose="020B0604030504040204" pitchFamily="34" charset="0"/>
              </a:rPr>
              <a:t>ابتلا</a:t>
            </a:r>
            <a:r>
              <a:rPr lang="fa-IR" sz="2800" b="0" i="0" dirty="0" smtClean="0">
                <a:solidFill>
                  <a:srgbClr val="333333"/>
                </a:solidFill>
                <a:effectLst/>
                <a:latin typeface="Tahoma" panose="020B0604030504040204" pitchFamily="34" charset="0"/>
              </a:rPr>
              <a:t> (</a:t>
            </a:r>
            <a:r>
              <a:rPr lang="en-US" sz="2800" b="0" i="0" dirty="0" smtClean="0">
                <a:solidFill>
                  <a:srgbClr val="333333"/>
                </a:solidFill>
                <a:effectLst/>
                <a:latin typeface="Tahoma" panose="020B0604030504040204" pitchFamily="34" charset="0"/>
              </a:rPr>
              <a:t>Morbidity): </a:t>
            </a:r>
            <a:r>
              <a:rPr lang="fa-IR" sz="2800" b="0" i="0" dirty="0" smtClean="0">
                <a:solidFill>
                  <a:srgbClr val="333333"/>
                </a:solidFill>
                <a:effectLst/>
                <a:latin typeface="Tahoma" panose="020B0604030504040204" pitchFamily="34" charset="0"/>
              </a:rPr>
              <a:t>هر گونه انحراف ، خواه عيني (آشكار )يا ذهني (پنهان) را ازآسايش جسمي يا رواني ابتلا مـي  گـويند.</a:t>
            </a:r>
          </a:p>
          <a:p>
            <a:pPr algn="just" rtl="1">
              <a:lnSpc>
                <a:spcPct val="200000"/>
              </a:lnSpc>
            </a:pPr>
            <a:r>
              <a:rPr lang="fa-IR" sz="2800" b="1" i="0" dirty="0" smtClean="0">
                <a:solidFill>
                  <a:srgbClr val="333333"/>
                </a:solidFill>
                <a:effectLst/>
                <a:latin typeface="Tahoma" panose="020B0604030504040204" pitchFamily="34" charset="0"/>
              </a:rPr>
              <a:t>بيماريهاي غير واگير :</a:t>
            </a:r>
            <a:r>
              <a:rPr lang="fa-IR" sz="2800" b="0" i="0" dirty="0" smtClean="0">
                <a:solidFill>
                  <a:srgbClr val="333333"/>
                </a:solidFill>
                <a:effectLst/>
                <a:latin typeface="Tahoma" panose="020B0604030504040204" pitchFamily="34" charset="0"/>
              </a:rPr>
              <a:t> بيماريهائي هستند كه عامل بيماريزاي زنده ندارند و انتقال نمي يابند . عوامل متعدد فردي ،  محيطي و اجتماعي و اقتصادي در بروز بيماريهاي غير واگير موثرند .</a:t>
            </a:r>
          </a:p>
          <a:p>
            <a:pPr algn="just" rtl="1">
              <a:lnSpc>
                <a:spcPct val="200000"/>
              </a:lnSpc>
            </a:pPr>
            <a:r>
              <a:rPr lang="fa-IR" sz="2800" b="1" i="0" dirty="0" smtClean="0">
                <a:solidFill>
                  <a:srgbClr val="333333"/>
                </a:solidFill>
                <a:effectLst/>
                <a:latin typeface="Tahoma" panose="020B0604030504040204" pitchFamily="34" charset="0"/>
              </a:rPr>
              <a:t>بيماريهاي غير واگير عمده : </a:t>
            </a:r>
            <a:r>
              <a:rPr lang="fa-IR" sz="2800" b="0" i="0" dirty="0" smtClean="0">
                <a:solidFill>
                  <a:srgbClr val="333333"/>
                </a:solidFill>
                <a:effectLst/>
                <a:latin typeface="Tahoma" panose="020B0604030504040204" pitchFamily="34" charset="0"/>
              </a:rPr>
              <a:t>بيماريهاي قلبي و عروقي ، كليوي ، عصبي و رواني ، بيماريهاي عضلاني و استخواني  ، آسم و برونشيت  ، سوانح و حوادث  ، سرطان  ، ديابت  ، چاقي و ...</a:t>
            </a:r>
            <a:endParaRPr lang="fa-IR" sz="2800" b="0" i="0" dirty="0">
              <a:solidFill>
                <a:srgbClr val="333333"/>
              </a:solidFill>
              <a:effectLst/>
              <a:latin typeface="Tahoma" panose="020B0604030504040204" pitchFamily="34" charset="0"/>
            </a:endParaRPr>
          </a:p>
        </p:txBody>
      </p:sp>
    </p:spTree>
    <p:extLst>
      <p:ext uri="{BB962C8B-B14F-4D97-AF65-F5344CB8AC3E}">
        <p14:creationId xmlns:p14="http://schemas.microsoft.com/office/powerpoint/2010/main" val="106962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899" y="203614"/>
            <a:ext cx="11395880" cy="6119945"/>
          </a:xfrm>
          <a:prstGeom prst="rect">
            <a:avLst/>
          </a:prstGeom>
        </p:spPr>
        <p:txBody>
          <a:bodyPr wrap="square">
            <a:spAutoFit/>
          </a:bodyPr>
          <a:lstStyle/>
          <a:p>
            <a:pPr algn="r" rtl="1">
              <a:lnSpc>
                <a:spcPct val="150000"/>
              </a:lnSpc>
            </a:pPr>
            <a:r>
              <a:rPr lang="fa-IR" sz="2400" b="1" i="0" dirty="0" smtClean="0">
                <a:solidFill>
                  <a:srgbClr val="333333"/>
                </a:solidFill>
                <a:effectLst/>
                <a:latin typeface="Tahoma" panose="020B0604030504040204" pitchFamily="34" charset="0"/>
                <a:cs typeface="+mj-cs"/>
              </a:rPr>
              <a:t>فرد آلوده :</a:t>
            </a:r>
            <a:r>
              <a:rPr lang="fa-IR" sz="2400" b="0" i="0" dirty="0" smtClean="0">
                <a:solidFill>
                  <a:srgbClr val="333333"/>
                </a:solidFill>
                <a:effectLst/>
                <a:latin typeface="Tahoma" panose="020B0604030504040204" pitchFamily="34" charset="0"/>
                <a:cs typeface="+mj-cs"/>
              </a:rPr>
              <a:t> به شخص يا حيواني كه با بروز نشانه هاي بيماري و يا حامل و يا عفونت مخفي  حامل يك عامل عفونت  باشد گفته مي شود .  شخص يا حيوان آلوده كسي است كه عامل عفونت از او به طور طبيعي بتواند منتقل شود .</a:t>
            </a:r>
          </a:p>
          <a:p>
            <a:pPr algn="r" rtl="1">
              <a:lnSpc>
                <a:spcPct val="150000"/>
              </a:lnSpc>
            </a:pPr>
            <a:r>
              <a:rPr lang="fa-IR" sz="2400" b="1" i="0" dirty="0" smtClean="0">
                <a:solidFill>
                  <a:srgbClr val="333333"/>
                </a:solidFill>
                <a:effectLst/>
                <a:latin typeface="Tahoma" panose="020B0604030504040204" pitchFamily="34" charset="0"/>
                <a:cs typeface="+mj-cs"/>
              </a:rPr>
              <a:t>حامل </a:t>
            </a:r>
            <a:r>
              <a:rPr lang="fa-IR" sz="2400" b="0" i="0" dirty="0" smtClean="0">
                <a:solidFill>
                  <a:srgbClr val="333333"/>
                </a:solidFill>
                <a:effectLst/>
                <a:latin typeface="Tahoma" panose="020B0604030504040204" pitchFamily="34" charset="0"/>
                <a:cs typeface="+mj-cs"/>
              </a:rPr>
              <a:t>يا</a:t>
            </a:r>
            <a:r>
              <a:rPr lang="fa-IR" sz="2400" b="1" i="0" dirty="0" smtClean="0">
                <a:solidFill>
                  <a:srgbClr val="333333"/>
                </a:solidFill>
                <a:effectLst/>
                <a:latin typeface="Tahoma" panose="020B0604030504040204" pitchFamily="34" charset="0"/>
                <a:cs typeface="+mj-cs"/>
              </a:rPr>
              <a:t> حالت ناقلي</a:t>
            </a:r>
            <a:r>
              <a:rPr lang="fa-IR" sz="2400" b="0" i="0" dirty="0" smtClean="0">
                <a:solidFill>
                  <a:srgbClr val="333333"/>
                </a:solidFill>
                <a:effectLst/>
                <a:latin typeface="Tahoma" panose="020B0604030504040204" pitchFamily="34" charset="0"/>
                <a:cs typeface="+mj-cs"/>
              </a:rPr>
              <a:t>  (</a:t>
            </a:r>
            <a:r>
              <a:rPr lang="en-US" sz="2400" b="0" i="0" dirty="0" err="1" smtClean="0">
                <a:solidFill>
                  <a:srgbClr val="333333"/>
                </a:solidFill>
                <a:effectLst/>
                <a:latin typeface="Tahoma" panose="020B0604030504040204" pitchFamily="34" charset="0"/>
                <a:cs typeface="+mj-cs"/>
              </a:rPr>
              <a:t>Carierity</a:t>
            </a:r>
            <a:r>
              <a:rPr lang="en-US" sz="2400" b="0" i="0" dirty="0" smtClean="0">
                <a:solidFill>
                  <a:srgbClr val="333333"/>
                </a:solidFill>
                <a:effectLst/>
                <a:latin typeface="Tahoma" panose="020B0604030504040204" pitchFamily="34" charset="0"/>
                <a:cs typeface="+mj-cs"/>
              </a:rPr>
              <a:t>)</a:t>
            </a:r>
            <a:r>
              <a:rPr lang="en-US" sz="2400" b="1" i="0" dirty="0" smtClean="0">
                <a:solidFill>
                  <a:srgbClr val="333333"/>
                </a:solidFill>
                <a:effectLst/>
                <a:latin typeface="Tahoma" panose="020B0604030504040204" pitchFamily="34" charset="0"/>
                <a:cs typeface="+mj-cs"/>
              </a:rPr>
              <a:t>: </a:t>
            </a:r>
            <a:r>
              <a:rPr lang="fa-IR" sz="2400" b="0" i="0" dirty="0" smtClean="0">
                <a:solidFill>
                  <a:srgbClr val="333333"/>
                </a:solidFill>
                <a:effectLst/>
                <a:latin typeface="Tahoma" panose="020B0604030504040204" pitchFamily="34" charset="0"/>
                <a:cs typeface="+mj-cs"/>
              </a:rPr>
              <a:t>به انسان يا حيواني گفته مي شود كه داراي علائم ظاهري و باليني بيماري نيست و عامل عفوني را در بدن خود دارد و مي تواند منبع عفونت براي ديگران باشد . چنانچه حالت حامل بودن براي يك دوره طولاني باقي بماند به آن حامل مزمن گويند .</a:t>
            </a:r>
          </a:p>
          <a:p>
            <a:pPr algn="r" rtl="1">
              <a:lnSpc>
                <a:spcPct val="150000"/>
              </a:lnSpc>
            </a:pPr>
            <a:r>
              <a:rPr lang="fa-IR" sz="2400" b="1" i="0" dirty="0" smtClean="0">
                <a:solidFill>
                  <a:srgbClr val="333333"/>
                </a:solidFill>
                <a:effectLst/>
                <a:latin typeface="Tahoma" panose="020B0604030504040204" pitchFamily="34" charset="0"/>
                <a:cs typeface="+mj-cs"/>
              </a:rPr>
              <a:t>ناقلين 3 دسته اند:</a:t>
            </a:r>
            <a:endParaRPr lang="fa-IR" sz="2400" b="0" i="0" dirty="0" smtClean="0">
              <a:solidFill>
                <a:srgbClr val="333333"/>
              </a:solidFill>
              <a:effectLst/>
              <a:latin typeface="Tahoma" panose="020B0604030504040204" pitchFamily="34" charset="0"/>
              <a:cs typeface="+mj-cs"/>
            </a:endParaRPr>
          </a:p>
          <a:p>
            <a:pPr algn="r" rtl="1">
              <a:lnSpc>
                <a:spcPct val="150000"/>
              </a:lnSpc>
            </a:pPr>
            <a:r>
              <a:rPr lang="fa-IR" sz="2400" b="0" i="0" dirty="0" smtClean="0">
                <a:solidFill>
                  <a:srgbClr val="333333"/>
                </a:solidFill>
                <a:effectLst/>
                <a:latin typeface="Tahoma" panose="020B0604030504040204" pitchFamily="34" charset="0"/>
                <a:cs typeface="+mj-cs"/>
              </a:rPr>
              <a:t>-         ناقلين دوران كمون مثل آبله مرغان ، سرخك ، هپاتيت ، ايدز </a:t>
            </a:r>
          </a:p>
          <a:p>
            <a:pPr algn="r" rtl="1">
              <a:lnSpc>
                <a:spcPct val="150000"/>
              </a:lnSpc>
            </a:pPr>
            <a:r>
              <a:rPr lang="fa-IR" sz="2400" b="0" i="0" dirty="0" smtClean="0">
                <a:solidFill>
                  <a:srgbClr val="333333"/>
                </a:solidFill>
                <a:effectLst/>
                <a:latin typeface="Tahoma" panose="020B0604030504040204" pitchFamily="34" charset="0"/>
                <a:cs typeface="+mj-cs"/>
              </a:rPr>
              <a:t>-         ناقلين دوران نقاهت مثل ديفتري ، هپاتيت نوع </a:t>
            </a:r>
            <a:r>
              <a:rPr lang="en-US" sz="2400" b="0" i="0" dirty="0" smtClean="0">
                <a:solidFill>
                  <a:srgbClr val="333333"/>
                </a:solidFill>
                <a:effectLst/>
                <a:latin typeface="Tahoma" panose="020B0604030504040204" pitchFamily="34" charset="0"/>
                <a:cs typeface="+mj-cs"/>
              </a:rPr>
              <a:t>B ، </a:t>
            </a:r>
            <a:r>
              <a:rPr lang="fa-IR" sz="2400" b="0" i="0" dirty="0" smtClean="0">
                <a:solidFill>
                  <a:srgbClr val="333333"/>
                </a:solidFill>
                <a:effectLst/>
                <a:latin typeface="Tahoma" panose="020B0604030504040204" pitchFamily="34" charset="0"/>
                <a:cs typeface="+mj-cs"/>
              </a:rPr>
              <a:t>شيگلوز  </a:t>
            </a:r>
          </a:p>
          <a:p>
            <a:pPr algn="r" rtl="1">
              <a:lnSpc>
                <a:spcPct val="150000"/>
              </a:lnSpc>
            </a:pPr>
            <a:r>
              <a:rPr lang="fa-IR" sz="2400" b="0" i="0" dirty="0" smtClean="0">
                <a:solidFill>
                  <a:srgbClr val="333333"/>
                </a:solidFill>
                <a:effectLst/>
                <a:latin typeface="Tahoma" panose="020B0604030504040204" pitchFamily="34" charset="0"/>
                <a:cs typeface="+mj-cs"/>
              </a:rPr>
              <a:t>-         ناقلين مزمن مثل هپاتيت نوع </a:t>
            </a:r>
            <a:r>
              <a:rPr lang="en-US" sz="2400" b="0" i="0" dirty="0" smtClean="0">
                <a:solidFill>
                  <a:srgbClr val="333333"/>
                </a:solidFill>
                <a:effectLst/>
                <a:latin typeface="Tahoma" panose="020B0604030504040204" pitchFamily="34" charset="0"/>
                <a:cs typeface="+mj-cs"/>
              </a:rPr>
              <a:t>B </a:t>
            </a:r>
            <a:r>
              <a:rPr lang="fa-IR" sz="2400" b="0" i="0" dirty="0" smtClean="0">
                <a:solidFill>
                  <a:srgbClr val="333333"/>
                </a:solidFill>
                <a:effectLst/>
                <a:latin typeface="Tahoma" panose="020B0604030504040204" pitchFamily="34" charset="0"/>
                <a:cs typeface="+mj-cs"/>
              </a:rPr>
              <a:t>و </a:t>
            </a:r>
            <a:r>
              <a:rPr lang="en-US" sz="2400" b="0" i="0" dirty="0" smtClean="0">
                <a:solidFill>
                  <a:srgbClr val="333333"/>
                </a:solidFill>
                <a:effectLst/>
                <a:latin typeface="Tahoma" panose="020B0604030504040204" pitchFamily="34" charset="0"/>
                <a:cs typeface="+mj-cs"/>
              </a:rPr>
              <a:t>c  </a:t>
            </a:r>
            <a:r>
              <a:rPr lang="fa-IR" sz="2400" b="0" i="0" dirty="0" smtClean="0">
                <a:solidFill>
                  <a:srgbClr val="333333"/>
                </a:solidFill>
                <a:effectLst/>
                <a:latin typeface="Tahoma" panose="020B0604030504040204" pitchFamily="34" charset="0"/>
                <a:cs typeface="+mj-cs"/>
              </a:rPr>
              <a:t>و حصبه</a:t>
            </a:r>
          </a:p>
          <a:p>
            <a:pPr algn="r" rtl="1">
              <a:lnSpc>
                <a:spcPct val="150000"/>
              </a:lnSpc>
            </a:pPr>
            <a:r>
              <a:rPr lang="fa-IR" sz="2400" b="0" i="0" dirty="0" smtClean="0">
                <a:solidFill>
                  <a:srgbClr val="333333"/>
                </a:solidFill>
                <a:effectLst/>
                <a:latin typeface="Tahoma" panose="020B0604030504040204" pitchFamily="34" charset="0"/>
                <a:cs typeface="+mj-cs"/>
              </a:rPr>
              <a:t> </a:t>
            </a:r>
            <a:endParaRPr lang="fa-IR" sz="2400" b="0" i="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3737457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8" y="438456"/>
            <a:ext cx="9935570" cy="4267515"/>
          </a:xfrm>
          <a:prstGeom prst="rect">
            <a:avLst/>
          </a:prstGeom>
        </p:spPr>
        <p:txBody>
          <a:bodyPr wrap="square">
            <a:spAutoFit/>
          </a:bodyPr>
          <a:lstStyle/>
          <a:p>
            <a:pPr algn="r" rtl="1">
              <a:lnSpc>
                <a:spcPct val="200000"/>
              </a:lnSpc>
            </a:pPr>
            <a:r>
              <a:rPr lang="fa-IR" sz="2800" b="1" i="0" dirty="0" smtClean="0">
                <a:solidFill>
                  <a:srgbClr val="333333"/>
                </a:solidFill>
                <a:effectLst/>
                <a:latin typeface="Tahoma" panose="020B0604030504040204" pitchFamily="34" charset="0"/>
              </a:rPr>
              <a:t>ناقل </a:t>
            </a:r>
            <a:r>
              <a:rPr lang="en-US" sz="2800" b="0" i="0" dirty="0" smtClean="0">
                <a:solidFill>
                  <a:srgbClr val="333333"/>
                </a:solidFill>
                <a:effectLst/>
                <a:latin typeface="Tahoma" panose="020B0604030504040204" pitchFamily="34" charset="0"/>
              </a:rPr>
              <a:t>Vector)</a:t>
            </a:r>
            <a:r>
              <a:rPr lang="en-US" sz="2800" b="1" i="0" dirty="0" smtClean="0">
                <a:solidFill>
                  <a:srgbClr val="333333"/>
                </a:solidFill>
                <a:effectLst/>
                <a:latin typeface="Tahoma" panose="020B0604030504040204" pitchFamily="34" charset="0"/>
              </a:rPr>
              <a:t>:</a:t>
            </a:r>
            <a:r>
              <a:rPr lang="en-US" sz="2800" b="0" i="0" dirty="0" smtClean="0">
                <a:solidFill>
                  <a:srgbClr val="333333"/>
                </a:solidFill>
                <a:effectLst/>
                <a:latin typeface="Tahoma" panose="020B0604030504040204" pitchFamily="34" charset="0"/>
              </a:rPr>
              <a:t> </a:t>
            </a:r>
            <a:r>
              <a:rPr lang="fa-IR" sz="2800" b="0" i="0" dirty="0" smtClean="0">
                <a:solidFill>
                  <a:srgbClr val="333333"/>
                </a:solidFill>
                <a:effectLst/>
                <a:latin typeface="Tahoma" panose="020B0604030504040204" pitchFamily="34" charset="0"/>
              </a:rPr>
              <a:t>به حشره و يا هر حامل زنده اطلاق مي شود كه عامل بيماريزاي عفوني را از فرد و يا محيط آلوده به فرد  حساس ،‌محيط اطراف و يا غذاي او انتقال دهد . حشرات ناقل مهم :</a:t>
            </a:r>
          </a:p>
          <a:p>
            <a:pPr algn="r" rtl="1">
              <a:lnSpc>
                <a:spcPct val="200000"/>
              </a:lnSpc>
            </a:pPr>
            <a:r>
              <a:rPr lang="fa-IR" sz="2800" b="0" i="0" dirty="0" smtClean="0">
                <a:solidFill>
                  <a:srgbClr val="333333"/>
                </a:solidFill>
                <a:effectLst/>
                <a:latin typeface="Tahoma" panose="020B0604030504040204" pitchFamily="34" charset="0"/>
              </a:rPr>
              <a:t>آنوفل  (مالاريا - ( فلبوتوم  (ليشمانيوز(  - شپش) تب راجعه- (كك گزنوپسيلا)  طاعون)  - مگس تسه تسه  (بيماري خواب - (سوسك  (سالمونلوز)</a:t>
            </a:r>
            <a:endParaRPr lang="fa-IR" sz="2800" b="0" i="0" dirty="0">
              <a:solidFill>
                <a:srgbClr val="333333"/>
              </a:solidFill>
              <a:effectLst/>
              <a:latin typeface="Tahoma" panose="020B0604030504040204" pitchFamily="34" charset="0"/>
            </a:endParaRPr>
          </a:p>
        </p:txBody>
      </p:sp>
    </p:spTree>
    <p:extLst>
      <p:ext uri="{BB962C8B-B14F-4D97-AF65-F5344CB8AC3E}">
        <p14:creationId xmlns:p14="http://schemas.microsoft.com/office/powerpoint/2010/main" val="1498854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136" y="484960"/>
            <a:ext cx="11041039" cy="3901837"/>
          </a:xfrm>
          <a:prstGeom prst="rect">
            <a:avLst/>
          </a:prstGeom>
        </p:spPr>
        <p:txBody>
          <a:bodyPr wrap="square">
            <a:spAutoFit/>
          </a:bodyPr>
          <a:lstStyle/>
          <a:p>
            <a:pPr algn="r" rtl="1">
              <a:lnSpc>
                <a:spcPct val="150000"/>
              </a:lnSpc>
            </a:pPr>
            <a:r>
              <a:rPr lang="fa-IR" sz="2400" b="1" i="0" dirty="0" smtClean="0">
                <a:solidFill>
                  <a:srgbClr val="333333"/>
                </a:solidFill>
                <a:effectLst/>
                <a:latin typeface="Tahoma" panose="020B0604030504040204" pitchFamily="34" charset="0"/>
              </a:rPr>
              <a:t>جداسازي :</a:t>
            </a:r>
            <a:r>
              <a:rPr lang="fa-IR" sz="2400" b="0" i="0" dirty="0" smtClean="0">
                <a:solidFill>
                  <a:srgbClr val="333333"/>
                </a:solidFill>
                <a:effectLst/>
                <a:latin typeface="Tahoma" panose="020B0604030504040204" pitchFamily="34" charset="0"/>
              </a:rPr>
              <a:t> جدا كردن افراد يا حيوانات آلوده از ديگران در دوره واگيري بيماري و نگهداري آنها در محل و تحت شرايطي  كه انتقال مستقيم يا غير مستقيم عامل عفوني را از آنها به ميزبانان حساس يا به كساني كه ممكن است عامل عفوني را به ديگران منتقل كنند پيشگيري و يا محدود كند . جداسازي در مورد برخي از بيماران مثل مبتلايان به ديفتري ، مننژيت و... لازم است .</a:t>
            </a:r>
          </a:p>
          <a:p>
            <a:pPr algn="r" rtl="1">
              <a:lnSpc>
                <a:spcPct val="150000"/>
              </a:lnSpc>
            </a:pPr>
            <a:r>
              <a:rPr lang="fa-IR" sz="2400" b="1" i="0" dirty="0" smtClean="0">
                <a:solidFill>
                  <a:srgbClr val="333333"/>
                </a:solidFill>
                <a:effectLst/>
                <a:latin typeface="Tahoma" panose="020B0604030504040204" pitchFamily="34" charset="0"/>
              </a:rPr>
              <a:t>قرنطينه :</a:t>
            </a:r>
            <a:r>
              <a:rPr lang="fa-IR" sz="2400" b="0" i="0" dirty="0" smtClean="0">
                <a:solidFill>
                  <a:srgbClr val="333333"/>
                </a:solidFill>
                <a:effectLst/>
                <a:latin typeface="Tahoma" panose="020B0604030504040204" pitchFamily="34" charset="0"/>
              </a:rPr>
              <a:t> محدوديت فعاليت افراد سالمي كه در دوره كمون يك بيماري واگير در معرض آن قرار گرفته اند و به منظور  پيشگيري از انتقال بيماري در دوره كمون است قرنطينه به مدتي معادل طولاني ترين دوره كمون بيماري اعمال مي شود و به صورت كامل و يا تعديل شده اجرا مي گردد .</a:t>
            </a:r>
            <a:endParaRPr lang="fa-IR" sz="2400" b="0" i="0" dirty="0">
              <a:solidFill>
                <a:srgbClr val="333333"/>
              </a:solidFill>
              <a:effectLst/>
              <a:latin typeface="Tahoma" panose="020B0604030504040204" pitchFamily="34" charset="0"/>
            </a:endParaRPr>
          </a:p>
        </p:txBody>
      </p:sp>
    </p:spTree>
    <p:extLst>
      <p:ext uri="{BB962C8B-B14F-4D97-AF65-F5344CB8AC3E}">
        <p14:creationId xmlns:p14="http://schemas.microsoft.com/office/powerpoint/2010/main" val="2010824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3" y="584538"/>
            <a:ext cx="10768083" cy="5991064"/>
          </a:xfrm>
          <a:prstGeom prst="rect">
            <a:avLst/>
          </a:prstGeom>
        </p:spPr>
        <p:txBody>
          <a:bodyPr wrap="square">
            <a:spAutoFit/>
          </a:bodyPr>
          <a:lstStyle/>
          <a:p>
            <a:pPr algn="r" rtl="1">
              <a:lnSpc>
                <a:spcPct val="200000"/>
              </a:lnSpc>
            </a:pPr>
            <a:r>
              <a:rPr lang="fa-IR" sz="2800" b="1" i="0" dirty="0" smtClean="0">
                <a:solidFill>
                  <a:srgbClr val="333333"/>
                </a:solidFill>
                <a:effectLst/>
                <a:latin typeface="Tahoma" panose="020B0604030504040204" pitchFamily="34" charset="0"/>
              </a:rPr>
              <a:t>ضد عفوني</a:t>
            </a:r>
            <a:r>
              <a:rPr lang="fa-IR" sz="2800" b="0" i="0" dirty="0" smtClean="0">
                <a:solidFill>
                  <a:srgbClr val="333333"/>
                </a:solidFill>
                <a:effectLst/>
                <a:latin typeface="Tahoma" panose="020B0604030504040204" pitchFamily="34" charset="0"/>
              </a:rPr>
              <a:t>(</a:t>
            </a:r>
            <a:r>
              <a:rPr lang="en-US" sz="2800" b="0" i="0" dirty="0" smtClean="0">
                <a:solidFill>
                  <a:srgbClr val="333333"/>
                </a:solidFill>
                <a:effectLst/>
                <a:latin typeface="Tahoma" panose="020B0604030504040204" pitchFamily="34" charset="0"/>
              </a:rPr>
              <a:t>Antiseptic) </a:t>
            </a:r>
            <a:r>
              <a:rPr lang="en-US" sz="2800" b="1" i="0" dirty="0" smtClean="0">
                <a:solidFill>
                  <a:srgbClr val="333333"/>
                </a:solidFill>
                <a:effectLst/>
                <a:latin typeface="Tahoma" panose="020B0604030504040204" pitchFamily="34" charset="0"/>
              </a:rPr>
              <a:t>:</a:t>
            </a:r>
            <a:r>
              <a:rPr lang="en-US" sz="2800" b="0" i="0" dirty="0" smtClean="0">
                <a:solidFill>
                  <a:srgbClr val="333333"/>
                </a:solidFill>
                <a:effectLst/>
                <a:latin typeface="Tahoma" panose="020B0604030504040204" pitchFamily="34" charset="0"/>
              </a:rPr>
              <a:t> </a:t>
            </a:r>
            <a:r>
              <a:rPr lang="fa-IR" sz="2800" b="0" i="0" dirty="0" smtClean="0">
                <a:solidFill>
                  <a:srgbClr val="333333"/>
                </a:solidFill>
                <a:effectLst/>
                <a:latin typeface="Tahoma" panose="020B0604030504040204" pitchFamily="34" charset="0"/>
              </a:rPr>
              <a:t>ضد عفوني به معني نابود کردن عوامل بيماريزا  از محيط جانداراست . در اين روش اسپور  باکتريها ار بين نمي روند.</a:t>
            </a:r>
          </a:p>
          <a:p>
            <a:pPr algn="r" rtl="1">
              <a:lnSpc>
                <a:spcPct val="200000"/>
              </a:lnSpc>
            </a:pPr>
            <a:r>
              <a:rPr lang="fa-IR" sz="2800" b="1" i="0" dirty="0" smtClean="0">
                <a:solidFill>
                  <a:srgbClr val="333333"/>
                </a:solidFill>
                <a:effectLst/>
                <a:latin typeface="Tahoma" panose="020B0604030504040204" pitchFamily="34" charset="0"/>
              </a:rPr>
              <a:t>گند زدايي</a:t>
            </a:r>
            <a:r>
              <a:rPr lang="fa-IR" sz="2800" b="0" i="0" dirty="0" smtClean="0">
                <a:solidFill>
                  <a:srgbClr val="333333"/>
                </a:solidFill>
                <a:effectLst/>
                <a:latin typeface="Tahoma" panose="020B0604030504040204" pitchFamily="34" charset="0"/>
              </a:rPr>
              <a:t>(</a:t>
            </a:r>
            <a:r>
              <a:rPr lang="en-US" sz="2800" b="0" i="0" dirty="0" smtClean="0">
                <a:solidFill>
                  <a:srgbClr val="333333"/>
                </a:solidFill>
                <a:effectLst/>
                <a:latin typeface="Tahoma" panose="020B0604030504040204" pitchFamily="34" charset="0"/>
              </a:rPr>
              <a:t>Disinfection):</a:t>
            </a:r>
            <a:r>
              <a:rPr lang="fa-IR" sz="2800" b="0" i="0" dirty="0" smtClean="0">
                <a:solidFill>
                  <a:srgbClr val="333333"/>
                </a:solidFill>
                <a:effectLst/>
                <a:latin typeface="Tahoma" panose="020B0604030504040204" pitchFamily="34" charset="0"/>
              </a:rPr>
              <a:t>يعني نابود کردن عواملي که باعث آلودگي و بيماري مي شوند از محيط بي جان ولي همه موجودات ذره بيني در اين عوامل از بين نمي روند. مثلا اضافه نمودن کلر به آبّ</a:t>
            </a:r>
          </a:p>
          <a:p>
            <a:pPr algn="r" rtl="1">
              <a:lnSpc>
                <a:spcPct val="200000"/>
              </a:lnSpc>
            </a:pPr>
            <a:r>
              <a:rPr lang="fa-IR" sz="2800" b="1" i="0" dirty="0" smtClean="0">
                <a:solidFill>
                  <a:srgbClr val="333333"/>
                </a:solidFill>
                <a:effectLst/>
                <a:latin typeface="Tahoma" panose="020B0604030504040204" pitchFamily="34" charset="0"/>
              </a:rPr>
              <a:t>استريل کردن</a:t>
            </a:r>
            <a:r>
              <a:rPr lang="en-US" sz="2800" b="0" i="0" dirty="0" err="1" smtClean="0">
                <a:solidFill>
                  <a:srgbClr val="333333"/>
                </a:solidFill>
                <a:effectLst/>
                <a:latin typeface="Tahoma" panose="020B0604030504040204" pitchFamily="34" charset="0"/>
              </a:rPr>
              <a:t>Strilization</a:t>
            </a:r>
            <a:r>
              <a:rPr lang="en-US" sz="2800" b="0" i="0" dirty="0" smtClean="0">
                <a:solidFill>
                  <a:srgbClr val="333333"/>
                </a:solidFill>
                <a:effectLst/>
                <a:latin typeface="Tahoma" panose="020B0604030504040204" pitchFamily="34" charset="0"/>
              </a:rPr>
              <a:t>) )</a:t>
            </a:r>
            <a:r>
              <a:rPr lang="en-US" sz="2800" b="1" i="0" dirty="0" smtClean="0">
                <a:solidFill>
                  <a:srgbClr val="333333"/>
                </a:solidFill>
                <a:effectLst/>
                <a:latin typeface="Tahoma" panose="020B0604030504040204" pitchFamily="34" charset="0"/>
              </a:rPr>
              <a:t>:</a:t>
            </a:r>
            <a:r>
              <a:rPr lang="fa-IR" sz="2800" b="0" i="0" dirty="0" smtClean="0">
                <a:solidFill>
                  <a:srgbClr val="333333"/>
                </a:solidFill>
                <a:effectLst/>
                <a:latin typeface="Tahoma" panose="020B0604030504040204" pitchFamily="34" charset="0"/>
              </a:rPr>
              <a:t>يعني از بين بردن تمام ميکرو ارگانيسم هاي بيماريزا و غير بيماريزاي موجود در اشيا و وسايل .</a:t>
            </a:r>
            <a:endParaRPr lang="fa-IR" sz="2800" b="0" i="0" dirty="0">
              <a:solidFill>
                <a:srgbClr val="333333"/>
              </a:solidFill>
              <a:effectLst/>
              <a:latin typeface="Tahoma" panose="020B0604030504040204" pitchFamily="34" charset="0"/>
            </a:endParaRPr>
          </a:p>
        </p:txBody>
      </p:sp>
    </p:spTree>
    <p:extLst>
      <p:ext uri="{BB962C8B-B14F-4D97-AF65-F5344CB8AC3E}">
        <p14:creationId xmlns:p14="http://schemas.microsoft.com/office/powerpoint/2010/main" val="8701052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7" y="607789"/>
            <a:ext cx="11682483" cy="5993436"/>
          </a:xfrm>
          <a:prstGeom prst="rect">
            <a:avLst/>
          </a:prstGeom>
        </p:spPr>
        <p:txBody>
          <a:bodyPr wrap="square">
            <a:spAutoFit/>
          </a:bodyPr>
          <a:lstStyle/>
          <a:p>
            <a:pPr algn="r" rtl="1">
              <a:lnSpc>
                <a:spcPct val="200000"/>
              </a:lnSpc>
            </a:pPr>
            <a:r>
              <a:rPr lang="fa-IR" sz="2800" b="1" i="0" dirty="0" smtClean="0">
                <a:solidFill>
                  <a:srgbClr val="333333"/>
                </a:solidFill>
                <a:effectLst/>
                <a:latin typeface="Tahoma" panose="020B0604030504040204" pitchFamily="34" charset="0"/>
                <a:cs typeface="+mj-cs"/>
              </a:rPr>
              <a:t>اپيدميولوژي (همه گيرشناسي ) : </a:t>
            </a:r>
            <a:r>
              <a:rPr lang="fa-IR" sz="2800" b="0" i="0" dirty="0" smtClean="0">
                <a:solidFill>
                  <a:srgbClr val="333333"/>
                </a:solidFill>
                <a:effectLst/>
                <a:latin typeface="Tahoma" panose="020B0604030504040204" pitchFamily="34" charset="0"/>
                <a:cs typeface="+mj-cs"/>
              </a:rPr>
              <a:t>بيماري اعم از واگير يا غير واگير در برخي از نقاط و تحت بعضي شرايط ممكن است در ميان انبوهي از مردم زيادتر يا كمتر از حد متعارف ديده شود يا به عبارت ديگر همه گيري يك بيماري كم يا زياد باشد . دانشي كه نحوه انتشار و علت شيوع بيماريها را مورد بررسي قرار مي دهد علم اپيدميولوژي (همه گيرشناسي ) نام دارد كه شاخه اي از علم پزشكي است .</a:t>
            </a:r>
          </a:p>
          <a:p>
            <a:pPr algn="r" rtl="1">
              <a:lnSpc>
                <a:spcPct val="200000"/>
              </a:lnSpc>
            </a:pPr>
            <a:r>
              <a:rPr lang="fa-IR" sz="2800" b="1" i="0" dirty="0" smtClean="0">
                <a:solidFill>
                  <a:srgbClr val="333333"/>
                </a:solidFill>
                <a:effectLst/>
                <a:latin typeface="Tahoma" panose="020B0604030504040204" pitchFamily="34" charset="0"/>
                <a:cs typeface="+mj-cs"/>
              </a:rPr>
              <a:t>آندميك (بومي) </a:t>
            </a:r>
            <a:r>
              <a:rPr lang="en-US" sz="2800" b="0" i="0" dirty="0" smtClean="0">
                <a:solidFill>
                  <a:srgbClr val="333333"/>
                </a:solidFill>
                <a:effectLst/>
                <a:latin typeface="Tahoma" panose="020B0604030504040204" pitchFamily="34" charset="0"/>
                <a:cs typeface="+mj-cs"/>
              </a:rPr>
              <a:t>Endemic</a:t>
            </a:r>
            <a:r>
              <a:rPr lang="en-US" sz="2800" b="1" i="0" dirty="0" smtClean="0">
                <a:solidFill>
                  <a:srgbClr val="333333"/>
                </a:solidFill>
                <a:effectLst/>
                <a:latin typeface="Tahoma" panose="020B0604030504040204" pitchFamily="34" charset="0"/>
                <a:cs typeface="+mj-cs"/>
              </a:rPr>
              <a:t>  : </a:t>
            </a:r>
            <a:r>
              <a:rPr lang="fa-IR" sz="2800" b="0" i="0" dirty="0" smtClean="0">
                <a:solidFill>
                  <a:srgbClr val="333333"/>
                </a:solidFill>
                <a:effectLst/>
                <a:latin typeface="Tahoma" panose="020B0604030504040204" pitchFamily="34" charset="0"/>
                <a:cs typeface="+mj-cs"/>
              </a:rPr>
              <a:t>به وجود دائمي بيماري يا عامل بيماري زا در يك منطقه جغرافيايي يا گروه جمعيتي گفته مي شود  . مثلاً سرماخوردگي يك بيماري بومي است زيرا همواره عده اي از مردم به آن دچارند .</a:t>
            </a:r>
            <a:endParaRPr lang="fa-IR" sz="2800" b="0" i="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1092197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6" y="455642"/>
            <a:ext cx="11136573" cy="4457952"/>
          </a:xfrm>
          <a:prstGeom prst="rect">
            <a:avLst/>
          </a:prstGeom>
        </p:spPr>
        <p:txBody>
          <a:bodyPr wrap="square">
            <a:spAutoFit/>
          </a:bodyPr>
          <a:lstStyle/>
          <a:p>
            <a:pPr algn="r" rtl="1">
              <a:lnSpc>
                <a:spcPct val="150000"/>
              </a:lnSpc>
            </a:pPr>
            <a:r>
              <a:rPr lang="fa-IR" sz="2400" b="1" i="0" dirty="0" smtClean="0">
                <a:solidFill>
                  <a:srgbClr val="333333"/>
                </a:solidFill>
                <a:effectLst/>
                <a:latin typeface="Tahoma" panose="020B0604030504040204" pitchFamily="34" charset="0"/>
                <a:cs typeface="+mj-cs"/>
              </a:rPr>
              <a:t>اپيدميك (همه گيري) </a:t>
            </a:r>
            <a:r>
              <a:rPr lang="en-US" sz="2400" b="0" i="0" dirty="0" smtClean="0">
                <a:solidFill>
                  <a:srgbClr val="333333"/>
                </a:solidFill>
                <a:effectLst/>
                <a:latin typeface="Tahoma" panose="020B0604030504040204" pitchFamily="34" charset="0"/>
                <a:cs typeface="+mj-cs"/>
              </a:rPr>
              <a:t>Epidemic</a:t>
            </a:r>
            <a:r>
              <a:rPr lang="en-US" sz="2400" b="1" i="0" dirty="0" smtClean="0">
                <a:solidFill>
                  <a:srgbClr val="333333"/>
                </a:solidFill>
                <a:effectLst/>
                <a:latin typeface="Tahoma" panose="020B0604030504040204" pitchFamily="34" charset="0"/>
                <a:cs typeface="+mj-cs"/>
              </a:rPr>
              <a:t>:</a:t>
            </a:r>
            <a:r>
              <a:rPr lang="en-US" sz="2400" b="0" i="0" dirty="0" smtClean="0">
                <a:solidFill>
                  <a:srgbClr val="333333"/>
                </a:solidFill>
                <a:effectLst/>
                <a:latin typeface="Tahoma" panose="020B0604030504040204" pitchFamily="34" charset="0"/>
                <a:cs typeface="+mj-cs"/>
              </a:rPr>
              <a:t> </a:t>
            </a:r>
            <a:r>
              <a:rPr lang="fa-IR" sz="2400" b="0" i="0" dirty="0" smtClean="0">
                <a:solidFill>
                  <a:srgbClr val="333333"/>
                </a:solidFill>
                <a:effectLst/>
                <a:latin typeface="Tahoma" panose="020B0604030504040204" pitchFamily="34" charset="0"/>
                <a:cs typeface="+mj-cs"/>
              </a:rPr>
              <a:t>يعني ميزان وقوع بيش از حد انتظار كه اين حد انتظار با مقدار مشابه در سال گذشته يا در يك دوره زماني مشابه ديگر سنجيده مي شود . طغيان (</a:t>
            </a:r>
            <a:r>
              <a:rPr lang="en-US" sz="2400" b="0" i="0" dirty="0" err="1" smtClean="0">
                <a:solidFill>
                  <a:srgbClr val="333333"/>
                </a:solidFill>
                <a:effectLst/>
                <a:latin typeface="Tahoma" panose="020B0604030504040204" pitchFamily="34" charset="0"/>
                <a:cs typeface="+mj-cs"/>
              </a:rPr>
              <a:t>outbreakk</a:t>
            </a:r>
            <a:r>
              <a:rPr lang="en-US" sz="2400" b="0" i="0" dirty="0" smtClean="0">
                <a:solidFill>
                  <a:srgbClr val="333333"/>
                </a:solidFill>
                <a:effectLst/>
                <a:latin typeface="Tahoma" panose="020B0604030504040204" pitchFamily="34" charset="0"/>
                <a:cs typeface="+mj-cs"/>
              </a:rPr>
              <a:t>) </a:t>
            </a:r>
            <a:r>
              <a:rPr lang="fa-IR" sz="2400" b="0" i="0" dirty="0" smtClean="0">
                <a:solidFill>
                  <a:srgbClr val="333333"/>
                </a:solidFill>
                <a:effectLst/>
                <a:latin typeface="Tahoma" panose="020B0604030504040204" pitchFamily="34" charset="0"/>
                <a:cs typeface="+mj-cs"/>
              </a:rPr>
              <a:t>هم تقريبا معني برابر با اپيدمي دارد .</a:t>
            </a:r>
          </a:p>
          <a:p>
            <a:pPr algn="r" rtl="1">
              <a:lnSpc>
                <a:spcPct val="150000"/>
              </a:lnSpc>
            </a:pPr>
            <a:r>
              <a:rPr lang="fa-IR" sz="2400" b="1" i="0" dirty="0" smtClean="0">
                <a:solidFill>
                  <a:srgbClr val="333333"/>
                </a:solidFill>
                <a:effectLst/>
                <a:latin typeface="Tahoma" panose="020B0604030504040204" pitchFamily="34" charset="0"/>
                <a:cs typeface="+mj-cs"/>
              </a:rPr>
              <a:t>اسپوراديك (تك گير يا انفرادي) </a:t>
            </a:r>
            <a:r>
              <a:rPr lang="en-US" sz="2400" b="0" i="0" dirty="0" smtClean="0">
                <a:solidFill>
                  <a:srgbClr val="333333"/>
                </a:solidFill>
                <a:effectLst/>
                <a:latin typeface="Tahoma" panose="020B0604030504040204" pitchFamily="34" charset="0"/>
                <a:cs typeface="+mj-cs"/>
              </a:rPr>
              <a:t>sporadic</a:t>
            </a:r>
            <a:r>
              <a:rPr lang="en-US" sz="2400" b="1" i="0" dirty="0" smtClean="0">
                <a:solidFill>
                  <a:srgbClr val="333333"/>
                </a:solidFill>
                <a:effectLst/>
                <a:latin typeface="Tahoma" panose="020B0604030504040204" pitchFamily="34" charset="0"/>
                <a:cs typeface="+mj-cs"/>
              </a:rPr>
              <a:t> : </a:t>
            </a:r>
            <a:r>
              <a:rPr lang="en-US" sz="2400" b="0" i="0" dirty="0" smtClean="0">
                <a:solidFill>
                  <a:srgbClr val="333333"/>
                </a:solidFill>
                <a:effectLst/>
                <a:latin typeface="Tahoma" panose="020B0604030504040204" pitchFamily="34" charset="0"/>
                <a:cs typeface="+mj-cs"/>
              </a:rPr>
              <a:t>‌</a:t>
            </a:r>
            <a:r>
              <a:rPr lang="fa-IR" sz="2400" b="0" i="0" dirty="0" smtClean="0">
                <a:solidFill>
                  <a:srgbClr val="333333"/>
                </a:solidFill>
                <a:effectLst/>
                <a:latin typeface="Tahoma" panose="020B0604030504040204" pitchFamily="34" charset="0"/>
                <a:cs typeface="+mj-cs"/>
              </a:rPr>
              <a:t>يعني موارد بيماري بطور نامنظم و پراكنده گاه و بيگاه و معمولاً بصورت نادر بروز مي نمايند . موارد بيماري بسيار كم و از نظر  زماني و مكاني با فاصله ي زياد هستند و از اينرو كم تر بنظر مي آيد كه با يكديگر مرتبط باشند و نمي توان يك منبع مشترك براي آنها يافت . مانند : بيماري كزاز ، فلج كودكان ، مننژيت مننگوكوكي و تب خال . بسياري از بيماريهاي مشترك انسان و دام به صورت انفرادي به انسان منتقل مي شوند .</a:t>
            </a:r>
            <a:endParaRPr lang="fa-IR" sz="2400" b="0" i="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1466923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651" y="810989"/>
            <a:ext cx="9021170" cy="3414333"/>
          </a:xfrm>
          <a:prstGeom prst="rect">
            <a:avLst/>
          </a:prstGeom>
        </p:spPr>
        <p:txBody>
          <a:bodyPr wrap="square">
            <a:spAutoFit/>
          </a:bodyPr>
          <a:lstStyle/>
          <a:p>
            <a:pPr algn="r" rtl="1">
              <a:lnSpc>
                <a:spcPct val="200000"/>
              </a:lnSpc>
            </a:pPr>
            <a:r>
              <a:rPr lang="fa-IR" sz="2800" b="1" i="0" spc="300" dirty="0" smtClean="0">
                <a:solidFill>
                  <a:srgbClr val="333333"/>
                </a:solidFill>
                <a:effectLst/>
                <a:latin typeface="Tahoma" panose="020B0604030504040204" pitchFamily="34" charset="0"/>
                <a:cs typeface="+mj-cs"/>
              </a:rPr>
              <a:t>پاندميك (عالم گير ) </a:t>
            </a:r>
            <a:r>
              <a:rPr lang="en-US" sz="2800" b="0" i="0" spc="300" dirty="0" smtClean="0">
                <a:solidFill>
                  <a:srgbClr val="333333"/>
                </a:solidFill>
                <a:effectLst/>
                <a:latin typeface="Tahoma" panose="020B0604030504040204" pitchFamily="34" charset="0"/>
                <a:cs typeface="+mj-cs"/>
              </a:rPr>
              <a:t>pandemic</a:t>
            </a:r>
            <a:r>
              <a:rPr lang="en-US" sz="2800" b="1" i="0" spc="300" dirty="0" smtClean="0">
                <a:solidFill>
                  <a:srgbClr val="333333"/>
                </a:solidFill>
                <a:effectLst/>
                <a:latin typeface="Tahoma" panose="020B0604030504040204" pitchFamily="34" charset="0"/>
                <a:cs typeface="+mj-cs"/>
              </a:rPr>
              <a:t> : </a:t>
            </a:r>
            <a:r>
              <a:rPr lang="en-US" sz="2800" b="0" i="0" spc="300" dirty="0" smtClean="0">
                <a:solidFill>
                  <a:srgbClr val="333333"/>
                </a:solidFill>
                <a:effectLst/>
                <a:latin typeface="Tahoma" panose="020B0604030504040204" pitchFamily="34" charset="0"/>
                <a:cs typeface="+mj-cs"/>
              </a:rPr>
              <a:t>‌</a:t>
            </a:r>
            <a:r>
              <a:rPr lang="fa-IR" sz="2800" b="0" i="0" spc="300" dirty="0" smtClean="0">
                <a:solidFill>
                  <a:srgbClr val="333333"/>
                </a:solidFill>
                <a:effectLst/>
                <a:latin typeface="Tahoma" panose="020B0604030504040204" pitchFamily="34" charset="0"/>
                <a:cs typeface="+mj-cs"/>
              </a:rPr>
              <a:t>يعني موارد بيماري به طور ناگهاني در تمام نقاط يك كشور و يا بخشي از يك قاره يا كل جهان روي دهد . مثل وباي التور - آنفلوآنزا – طاعون – تيفوس – ايدز</a:t>
            </a:r>
            <a:endParaRPr lang="en-US" sz="2800" spc="300" dirty="0">
              <a:cs typeface="+mj-cs"/>
            </a:endParaRPr>
          </a:p>
        </p:txBody>
      </p:sp>
    </p:spTree>
    <p:extLst>
      <p:ext uri="{BB962C8B-B14F-4D97-AF65-F5344CB8AC3E}">
        <p14:creationId xmlns:p14="http://schemas.microsoft.com/office/powerpoint/2010/main" val="97760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081" y="444017"/>
            <a:ext cx="11122925" cy="4411785"/>
          </a:xfrm>
          <a:prstGeom prst="rect">
            <a:avLst/>
          </a:prstGeom>
        </p:spPr>
        <p:txBody>
          <a:bodyPr wrap="square">
            <a:spAutoFit/>
          </a:bodyPr>
          <a:lstStyle/>
          <a:p>
            <a:pPr algn="just" rtl="1">
              <a:lnSpc>
                <a:spcPct val="200000"/>
              </a:lnSpc>
            </a:pPr>
            <a:r>
              <a:rPr lang="fa-IR" sz="2400" b="1" i="0" dirty="0" smtClean="0">
                <a:effectLst/>
                <a:latin typeface="Tahoma" panose="020B0604030504040204" pitchFamily="34" charset="0"/>
                <a:cs typeface="+mj-cs"/>
              </a:rPr>
              <a:t>بيماری واگيردار</a:t>
            </a:r>
            <a:r>
              <a:rPr lang="fa-IR" sz="2400" b="0" i="0" dirty="0" smtClean="0">
                <a:effectLst/>
                <a:latin typeface="Tahoma" panose="020B0604030504040204" pitchFamily="34" charset="0"/>
                <a:cs typeface="+mj-cs"/>
              </a:rPr>
              <a:t> </a:t>
            </a:r>
            <a:r>
              <a:rPr lang="en-US" sz="2400" b="0" i="0" dirty="0" smtClean="0">
                <a:effectLst/>
                <a:latin typeface="Tahoma" panose="020B0604030504040204" pitchFamily="34" charset="0"/>
                <a:cs typeface="+mj-cs"/>
              </a:rPr>
              <a:t>Communicable Disease ) :</a:t>
            </a:r>
            <a:r>
              <a:rPr lang="fa-IR" sz="2400" b="0" i="0" dirty="0" smtClean="0">
                <a:effectLst/>
                <a:latin typeface="Tahoma" panose="020B0604030504040204" pitchFamily="34" charset="0"/>
                <a:cs typeface="+mj-cs"/>
              </a:rPr>
              <a:t> آن دسته از بیماری ها مي گویند که در نتیجه یک عامل بیماری زا یا  فرآورده های سمی آن به وجود می آید و می تواند به صورت مستقيم يا غير مستقيم از انسان به انسان ، يا از حشرات و حيوانات به انسان،جانور بــه جانـور،یـا از محیط بــه انسان یا جانوران منتـقل شود.</a:t>
            </a:r>
          </a:p>
          <a:p>
            <a:pPr algn="just" rtl="1">
              <a:lnSpc>
                <a:spcPct val="200000"/>
              </a:lnSpc>
            </a:pPr>
            <a:r>
              <a:rPr lang="fa-IR" sz="2400" b="1" i="0" dirty="0" smtClean="0">
                <a:effectLst/>
                <a:latin typeface="Tahoma" panose="020B0604030504040204" pitchFamily="34" charset="0"/>
                <a:cs typeface="+mj-cs"/>
              </a:rPr>
              <a:t>بیماری تماسي</a:t>
            </a:r>
            <a:r>
              <a:rPr lang="en-US" sz="2400" b="0" i="0" dirty="0" smtClean="0">
                <a:effectLst/>
                <a:latin typeface="Tahoma" panose="020B0604030504040204" pitchFamily="34" charset="0"/>
                <a:cs typeface="+mj-cs"/>
              </a:rPr>
              <a:t>Contagious Disease</a:t>
            </a:r>
            <a:r>
              <a:rPr lang="en-US" sz="2400" b="1" i="0" dirty="0" smtClean="0">
                <a:effectLst/>
                <a:latin typeface="Tahoma" panose="020B0604030504040204" pitchFamily="34" charset="0"/>
                <a:cs typeface="+mj-cs"/>
              </a:rPr>
              <a:t>):</a:t>
            </a:r>
            <a:r>
              <a:rPr lang="en-US" sz="2400" b="0" i="0" dirty="0" smtClean="0">
                <a:effectLst/>
                <a:latin typeface="Tahoma" panose="020B0604030504040204" pitchFamily="34" charset="0"/>
                <a:cs typeface="+mj-cs"/>
              </a:rPr>
              <a:t> </a:t>
            </a:r>
            <a:r>
              <a:rPr lang="fa-IR" sz="2400" b="0" i="0" dirty="0" smtClean="0">
                <a:effectLst/>
                <a:latin typeface="Tahoma" panose="020B0604030504040204" pitchFamily="34" charset="0"/>
                <a:cs typeface="+mj-cs"/>
              </a:rPr>
              <a:t>به آن دسته از بیماری ها گویند کــه در نتیـجه تماس ایجاد مـی شونـد.  مـثل بیـمـاری های گال،تراخم،جذام یا بیماریهای آمیزشی</a:t>
            </a:r>
          </a:p>
          <a:p>
            <a:pPr algn="just" rtl="1">
              <a:lnSpc>
                <a:spcPct val="200000"/>
              </a:lnSpc>
            </a:pPr>
            <a:r>
              <a:rPr lang="fa-IR" sz="2400" b="1" i="0" dirty="0" smtClean="0">
                <a:effectLst/>
                <a:latin typeface="Tahoma" panose="020B0604030504040204" pitchFamily="34" charset="0"/>
                <a:cs typeface="+mj-cs"/>
              </a:rPr>
              <a:t>انواع انتقال</a:t>
            </a:r>
            <a:r>
              <a:rPr lang="fa-IR" sz="2400" b="0" i="0" dirty="0" smtClean="0">
                <a:effectLst/>
                <a:latin typeface="Tahoma" panose="020B0604030504040204" pitchFamily="34" charset="0"/>
                <a:cs typeface="+mj-cs"/>
              </a:rPr>
              <a:t> </a:t>
            </a:r>
            <a:r>
              <a:rPr lang="fa-IR" sz="2400" b="1" i="0" dirty="0" smtClean="0">
                <a:effectLst/>
                <a:latin typeface="Tahoma" panose="020B0604030504040204" pitchFamily="34" charset="0"/>
                <a:cs typeface="+mj-cs"/>
              </a:rPr>
              <a:t>بيماري هاي واگير</a:t>
            </a:r>
            <a:r>
              <a:rPr lang="fa-IR" sz="2400" b="0" i="0" dirty="0" smtClean="0">
                <a:effectLst/>
                <a:latin typeface="Tahoma" panose="020B0604030504040204" pitchFamily="34" charset="0"/>
                <a:cs typeface="+mj-cs"/>
              </a:rPr>
              <a:t> </a:t>
            </a:r>
            <a:r>
              <a:rPr lang="fa-IR" sz="2400" b="1" i="0" dirty="0" smtClean="0">
                <a:effectLst/>
                <a:latin typeface="Tahoma" panose="020B0604030504040204" pitchFamily="34" charset="0"/>
                <a:cs typeface="+mj-cs"/>
              </a:rPr>
              <a:t>:</a:t>
            </a:r>
            <a:r>
              <a:rPr lang="fa-IR" sz="2400" b="0" i="0" dirty="0" smtClean="0">
                <a:effectLst/>
                <a:latin typeface="Tahoma" panose="020B0604030504040204" pitchFamily="34" charset="0"/>
                <a:cs typeface="+mj-cs"/>
              </a:rPr>
              <a:t> مستقيم - غير مستقيم</a:t>
            </a:r>
            <a:endParaRPr lang="fa-IR" sz="2400" b="0" i="0" dirty="0">
              <a:effectLst/>
              <a:latin typeface="Tahoma" panose="020B0604030504040204" pitchFamily="34" charset="0"/>
              <a:cs typeface="+mj-cs"/>
            </a:endParaRPr>
          </a:p>
        </p:txBody>
      </p:sp>
    </p:spTree>
    <p:extLst>
      <p:ext uri="{BB962C8B-B14F-4D97-AF65-F5344CB8AC3E}">
        <p14:creationId xmlns:p14="http://schemas.microsoft.com/office/powerpoint/2010/main" val="1104196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278221"/>
            <a:ext cx="10181230" cy="6555641"/>
          </a:xfrm>
          <a:prstGeom prst="rect">
            <a:avLst/>
          </a:prstGeom>
        </p:spPr>
        <p:txBody>
          <a:bodyPr wrap="square">
            <a:spAutoFit/>
          </a:bodyPr>
          <a:lstStyle/>
          <a:p>
            <a:pPr algn="just" rtl="1">
              <a:lnSpc>
                <a:spcPct val="150000"/>
              </a:lnSpc>
            </a:pPr>
            <a:r>
              <a:rPr lang="fa-IR" sz="2800" b="1" i="0" dirty="0" smtClean="0">
                <a:effectLst/>
                <a:latin typeface="Tahoma" panose="020B0604030504040204" pitchFamily="34" charset="0"/>
                <a:cs typeface="+mj-cs"/>
              </a:rPr>
              <a:t>انتقال مستقيم :</a:t>
            </a:r>
          </a:p>
          <a:p>
            <a:pPr algn="just" rtl="1">
              <a:lnSpc>
                <a:spcPct val="150000"/>
              </a:lnSpc>
            </a:pPr>
            <a:r>
              <a:rPr lang="fa-IR" sz="2800" i="0" dirty="0" smtClean="0">
                <a:effectLst/>
                <a:latin typeface="Tahoma" panose="020B0604030504040204" pitchFamily="34" charset="0"/>
                <a:cs typeface="+mj-cs"/>
              </a:rPr>
              <a:t>-         تماس مستقيم ( لمس كردن مثل دست دادن – ذرات ريز قطره اي مثل عطسه و سرفه – تماس جنسي )</a:t>
            </a:r>
          </a:p>
          <a:p>
            <a:pPr algn="just" rtl="1">
              <a:lnSpc>
                <a:spcPct val="150000"/>
              </a:lnSpc>
            </a:pPr>
            <a:r>
              <a:rPr lang="fa-IR" sz="2800" i="0" dirty="0" smtClean="0">
                <a:effectLst/>
                <a:latin typeface="Tahoma" panose="020B0604030504040204" pitchFamily="34" charset="0"/>
                <a:cs typeface="+mj-cs"/>
              </a:rPr>
              <a:t>-         تماس با خاك (كزاز )</a:t>
            </a:r>
          </a:p>
          <a:p>
            <a:pPr algn="just" rtl="1">
              <a:lnSpc>
                <a:spcPct val="150000"/>
              </a:lnSpc>
            </a:pPr>
            <a:r>
              <a:rPr lang="fa-IR" sz="2800" i="0" dirty="0" smtClean="0">
                <a:effectLst/>
                <a:latin typeface="Tahoma" panose="020B0604030504040204" pitchFamily="34" charset="0"/>
                <a:cs typeface="+mj-cs"/>
              </a:rPr>
              <a:t>-         گزش حيوانات (هاري )</a:t>
            </a:r>
          </a:p>
          <a:p>
            <a:pPr algn="just" rtl="1">
              <a:lnSpc>
                <a:spcPct val="150000"/>
              </a:lnSpc>
            </a:pPr>
            <a:r>
              <a:rPr lang="fa-IR" sz="2800" i="0" dirty="0" smtClean="0">
                <a:effectLst/>
                <a:latin typeface="Tahoma" panose="020B0604030504040204" pitchFamily="34" charset="0"/>
                <a:cs typeface="+mj-cs"/>
              </a:rPr>
              <a:t>-         مادر به جنين (سرخجه از راه جفت )</a:t>
            </a:r>
          </a:p>
          <a:p>
            <a:pPr algn="just" rtl="1">
              <a:lnSpc>
                <a:spcPct val="150000"/>
              </a:lnSpc>
            </a:pPr>
            <a:r>
              <a:rPr lang="fa-IR" sz="2800" b="1" i="0" dirty="0" smtClean="0">
                <a:effectLst/>
                <a:latin typeface="Tahoma" panose="020B0604030504040204" pitchFamily="34" charset="0"/>
                <a:cs typeface="+mj-cs"/>
              </a:rPr>
              <a:t>انتقال غير مستقيم :</a:t>
            </a:r>
          </a:p>
          <a:p>
            <a:pPr algn="just" rtl="1">
              <a:lnSpc>
                <a:spcPct val="150000"/>
              </a:lnSpc>
            </a:pPr>
            <a:r>
              <a:rPr lang="fa-IR" sz="2800" i="0" dirty="0" smtClean="0">
                <a:effectLst/>
                <a:latin typeface="Tahoma" panose="020B0604030504040204" pitchFamily="34" charset="0"/>
                <a:cs typeface="+mj-cs"/>
              </a:rPr>
              <a:t>-         انتقال به وسيله وسايل بي جان (مثل آب – غذا و لباس )</a:t>
            </a:r>
          </a:p>
          <a:p>
            <a:pPr algn="just" rtl="1">
              <a:lnSpc>
                <a:spcPct val="150000"/>
              </a:lnSpc>
            </a:pPr>
            <a:r>
              <a:rPr lang="fa-IR" sz="2800" i="0" dirty="0" smtClean="0">
                <a:effectLst/>
                <a:latin typeface="Tahoma" panose="020B0604030504040204" pitchFamily="34" charset="0"/>
                <a:cs typeface="+mj-cs"/>
              </a:rPr>
              <a:t>-         انتقال به وسيله ناقل جاندار (مگس )</a:t>
            </a:r>
          </a:p>
          <a:p>
            <a:pPr algn="just" rtl="1">
              <a:lnSpc>
                <a:spcPct val="150000"/>
              </a:lnSpc>
            </a:pPr>
            <a:r>
              <a:rPr lang="fa-IR" sz="2800" i="0" dirty="0" smtClean="0">
                <a:effectLst/>
                <a:latin typeface="Tahoma" panose="020B0604030504040204" pitchFamily="34" charset="0"/>
                <a:cs typeface="+mj-cs"/>
              </a:rPr>
              <a:t>-         انتقال به وسيله هوا ( ذرات و گردو غبار معلق در هوا )</a:t>
            </a:r>
            <a:endParaRPr lang="fa-IR" sz="2800" i="0" dirty="0">
              <a:effectLst/>
              <a:latin typeface="Tahoma" panose="020B0604030504040204" pitchFamily="34" charset="0"/>
              <a:cs typeface="+mj-cs"/>
            </a:endParaRPr>
          </a:p>
        </p:txBody>
      </p:sp>
    </p:spTree>
    <p:extLst>
      <p:ext uri="{BB962C8B-B14F-4D97-AF65-F5344CB8AC3E}">
        <p14:creationId xmlns:p14="http://schemas.microsoft.com/office/powerpoint/2010/main" val="126440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4" y="432390"/>
            <a:ext cx="10085694" cy="5185522"/>
          </a:xfrm>
          <a:prstGeom prst="rect">
            <a:avLst/>
          </a:prstGeom>
        </p:spPr>
        <p:txBody>
          <a:bodyPr wrap="square">
            <a:spAutoFit/>
          </a:bodyPr>
          <a:lstStyle/>
          <a:p>
            <a:pPr algn="just" rtl="1">
              <a:lnSpc>
                <a:spcPct val="150000"/>
              </a:lnSpc>
            </a:pPr>
            <a:r>
              <a:rPr lang="fa-IR" sz="2800" b="1" i="0" dirty="0" smtClean="0">
                <a:effectLst/>
                <a:latin typeface="Tahoma" panose="020B0604030504040204" pitchFamily="34" charset="0"/>
                <a:cs typeface="+mj-cs"/>
              </a:rPr>
              <a:t>طبقه بندي بيماريهاي واگير</a:t>
            </a:r>
            <a:endParaRPr lang="fa-IR" sz="2800" b="0" i="0" dirty="0" smtClean="0">
              <a:effectLst/>
              <a:latin typeface="Tahoma" panose="020B0604030504040204" pitchFamily="34" charset="0"/>
              <a:cs typeface="+mj-cs"/>
            </a:endParaRPr>
          </a:p>
          <a:p>
            <a:pPr algn="just" rtl="1">
              <a:lnSpc>
                <a:spcPct val="150000"/>
              </a:lnSpc>
            </a:pPr>
            <a:r>
              <a:rPr lang="fa-IR" sz="2800" b="0" i="0" dirty="0" smtClean="0">
                <a:effectLst/>
                <a:latin typeface="Tahoma" panose="020B0604030504040204" pitchFamily="34" charset="0"/>
                <a:cs typeface="+mj-cs"/>
              </a:rPr>
              <a:t>يكي از بهترين روشهاي طبقه بندي اين بيماريها ، دسته بندي آنها با توجه به </a:t>
            </a:r>
            <a:r>
              <a:rPr lang="fa-IR" sz="2800" b="1" i="0" dirty="0" smtClean="0">
                <a:effectLst/>
                <a:latin typeface="Tahoma" panose="020B0604030504040204" pitchFamily="34" charset="0"/>
                <a:cs typeface="+mj-cs"/>
              </a:rPr>
              <a:t>روش انتقال</a:t>
            </a:r>
            <a:r>
              <a:rPr lang="fa-IR" sz="2800" b="0" i="0" dirty="0" smtClean="0">
                <a:effectLst/>
                <a:latin typeface="Tahoma" panose="020B0604030504040204" pitchFamily="34" charset="0"/>
                <a:cs typeface="+mj-cs"/>
              </a:rPr>
              <a:t> مي باشد كه از اين نظر در  پنج گروه جاي مي گيرند:</a:t>
            </a:r>
          </a:p>
          <a:p>
            <a:pPr algn="just" rtl="1">
              <a:lnSpc>
                <a:spcPct val="150000"/>
              </a:lnSpc>
            </a:pPr>
            <a:r>
              <a:rPr lang="fa-IR" sz="2800" b="1" i="0" dirty="0" smtClean="0">
                <a:effectLst/>
                <a:latin typeface="Tahoma" panose="020B0604030504040204" pitchFamily="34" charset="0"/>
                <a:cs typeface="+mj-cs"/>
              </a:rPr>
              <a:t>1-  بيماريهاي منتقله از هوا</a:t>
            </a:r>
            <a:endParaRPr lang="fa-IR" sz="2800" b="0" i="0" dirty="0" smtClean="0">
              <a:effectLst/>
              <a:latin typeface="Tahoma" panose="020B0604030504040204" pitchFamily="34" charset="0"/>
              <a:cs typeface="+mj-cs"/>
            </a:endParaRPr>
          </a:p>
          <a:p>
            <a:pPr algn="just" rtl="1">
              <a:lnSpc>
                <a:spcPct val="150000"/>
              </a:lnSpc>
            </a:pPr>
            <a:r>
              <a:rPr lang="fa-IR" sz="2800" b="0" i="0" dirty="0" smtClean="0">
                <a:effectLst/>
                <a:latin typeface="Tahoma" panose="020B0604030504040204" pitchFamily="34" charset="0"/>
                <a:cs typeface="+mj-cs"/>
              </a:rPr>
              <a:t>الف ) بيماريهاي باكتريايي: مانند مخملك- آنژين چركي - تب روماتيسمي - ديفتري - مننژيت باكتريايي - سياه سرفه - سل- پنوموني .</a:t>
            </a:r>
          </a:p>
          <a:p>
            <a:pPr algn="just" rtl="1">
              <a:lnSpc>
                <a:spcPct val="150000"/>
              </a:lnSpc>
            </a:pPr>
            <a:r>
              <a:rPr lang="fa-IR" sz="2800" b="0" i="0" dirty="0" smtClean="0">
                <a:effectLst/>
                <a:latin typeface="Tahoma" panose="020B0604030504040204" pitchFamily="34" charset="0"/>
                <a:cs typeface="+mj-cs"/>
              </a:rPr>
              <a:t>ب) بيماريهاي ويروسي : مانندآنفلونزا- سرخك- سرخجه- اوريون- آبله مرغان- مننژيت ويروسي- عفونتهاي تنفسي ويروسي- سرماخوردگي</a:t>
            </a:r>
            <a:endParaRPr lang="fa-IR" sz="2800" b="0" i="0" dirty="0">
              <a:effectLst/>
              <a:latin typeface="Tahoma" panose="020B0604030504040204" pitchFamily="34" charset="0"/>
              <a:cs typeface="+mj-cs"/>
            </a:endParaRPr>
          </a:p>
        </p:txBody>
      </p:sp>
    </p:spTree>
    <p:extLst>
      <p:ext uri="{BB962C8B-B14F-4D97-AF65-F5344CB8AC3E}">
        <p14:creationId xmlns:p14="http://schemas.microsoft.com/office/powerpoint/2010/main" val="4083364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4698"/>
            <a:ext cx="11109277" cy="5831853"/>
          </a:xfrm>
          <a:prstGeom prst="rect">
            <a:avLst/>
          </a:prstGeom>
        </p:spPr>
        <p:txBody>
          <a:bodyPr wrap="square">
            <a:spAutoFit/>
          </a:bodyPr>
          <a:lstStyle/>
          <a:p>
            <a:pPr algn="just" rtl="1">
              <a:lnSpc>
                <a:spcPct val="150000"/>
              </a:lnSpc>
            </a:pPr>
            <a:r>
              <a:rPr lang="fa-IR" sz="2800" b="1" i="0" dirty="0" smtClean="0">
                <a:effectLst/>
                <a:latin typeface="Tahoma" panose="020B0604030504040204" pitchFamily="34" charset="0"/>
                <a:cs typeface="+mj-cs"/>
              </a:rPr>
              <a:t>2-  بيماريهاي منتقله از طريق مدفوع</a:t>
            </a:r>
            <a:endParaRPr lang="fa-IR" sz="2800" b="0" i="0" dirty="0" smtClean="0">
              <a:effectLst/>
              <a:latin typeface="Tahoma" panose="020B0604030504040204" pitchFamily="34" charset="0"/>
              <a:cs typeface="+mj-cs"/>
            </a:endParaRPr>
          </a:p>
          <a:p>
            <a:pPr algn="just" rtl="1">
              <a:lnSpc>
                <a:spcPct val="150000"/>
              </a:lnSpc>
            </a:pPr>
            <a:r>
              <a:rPr lang="fa-IR" sz="2800" b="0" i="0" dirty="0" smtClean="0">
                <a:effectLst/>
                <a:latin typeface="Tahoma" panose="020B0604030504040204" pitchFamily="34" charset="0"/>
                <a:cs typeface="+mj-cs"/>
              </a:rPr>
              <a:t>الف)بيماريهاي باكتريايي: مانند تيفوئيد و پاراتيفوئيد- ديسانتري باسيلي-   وبا</a:t>
            </a:r>
          </a:p>
          <a:p>
            <a:pPr algn="just" rtl="1">
              <a:lnSpc>
                <a:spcPct val="150000"/>
              </a:lnSpc>
            </a:pPr>
            <a:r>
              <a:rPr lang="fa-IR" sz="2800" b="0" i="0" dirty="0" smtClean="0">
                <a:effectLst/>
                <a:latin typeface="Tahoma" panose="020B0604030504040204" pitchFamily="34" charset="0"/>
                <a:cs typeface="+mj-cs"/>
              </a:rPr>
              <a:t>ب) بيماريهاي ويروسي: مانند فلج اطفال و هپاتيت </a:t>
            </a:r>
            <a:r>
              <a:rPr lang="en-US" sz="2800" b="0" i="0" dirty="0" smtClean="0">
                <a:effectLst/>
                <a:latin typeface="Tahoma" panose="020B0604030504040204" pitchFamily="34" charset="0"/>
                <a:cs typeface="+mj-cs"/>
              </a:rPr>
              <a:t>A  .</a:t>
            </a:r>
          </a:p>
          <a:p>
            <a:pPr algn="just" rtl="1">
              <a:lnSpc>
                <a:spcPct val="150000"/>
              </a:lnSpc>
            </a:pPr>
            <a:r>
              <a:rPr lang="en-US" sz="2800" b="1" i="0" dirty="0" smtClean="0">
                <a:effectLst/>
                <a:latin typeface="Tahoma" panose="020B0604030504040204" pitchFamily="34" charset="0"/>
                <a:cs typeface="+mj-cs"/>
              </a:rPr>
              <a:t>3-  </a:t>
            </a:r>
            <a:r>
              <a:rPr lang="fa-IR" sz="2800" b="1" i="0" dirty="0" smtClean="0">
                <a:effectLst/>
                <a:latin typeface="Tahoma" panose="020B0604030504040204" pitchFamily="34" charset="0"/>
                <a:cs typeface="+mj-cs"/>
              </a:rPr>
              <a:t>بيماريهاي منتقله از طريق حيوانات</a:t>
            </a:r>
            <a:endParaRPr lang="fa-IR" sz="2800" b="0" i="0" dirty="0" smtClean="0">
              <a:effectLst/>
              <a:latin typeface="Tahoma" panose="020B0604030504040204" pitchFamily="34" charset="0"/>
              <a:cs typeface="+mj-cs"/>
            </a:endParaRPr>
          </a:p>
          <a:p>
            <a:pPr algn="just" rtl="1">
              <a:lnSpc>
                <a:spcPct val="150000"/>
              </a:lnSpc>
            </a:pPr>
            <a:r>
              <a:rPr lang="fa-IR" sz="2800" b="0" i="0" dirty="0" smtClean="0">
                <a:effectLst/>
                <a:latin typeface="Tahoma" panose="020B0604030504040204" pitchFamily="34" charset="0"/>
                <a:cs typeface="+mj-cs"/>
              </a:rPr>
              <a:t> اين بيماريها شامل سياه زخم – هاري-  توكسوپلاسموزيس- سل گاوي- بروسلوز - طاعون و .. مي باشد.</a:t>
            </a:r>
          </a:p>
          <a:p>
            <a:pPr algn="just" rtl="1">
              <a:lnSpc>
                <a:spcPct val="150000"/>
              </a:lnSpc>
            </a:pPr>
            <a:r>
              <a:rPr lang="fa-IR" sz="2800" b="1" i="0" dirty="0" smtClean="0">
                <a:effectLst/>
                <a:latin typeface="Tahoma" panose="020B0604030504040204" pitchFamily="34" charset="0"/>
                <a:cs typeface="+mj-cs"/>
              </a:rPr>
              <a:t>4-  بيماريهاي منتقله از طريق تماس :  </a:t>
            </a:r>
            <a:r>
              <a:rPr lang="fa-IR" sz="2800" b="0" i="0" dirty="0" smtClean="0">
                <a:effectLst/>
                <a:latin typeface="Tahoma" panose="020B0604030504040204" pitchFamily="34" charset="0"/>
                <a:cs typeface="+mj-cs"/>
              </a:rPr>
              <a:t>بيماريهاي آميزشي( مثل سيفليس- سوزاك - ايدز) و جرب</a:t>
            </a:r>
          </a:p>
          <a:p>
            <a:pPr algn="just" rtl="1">
              <a:lnSpc>
                <a:spcPct val="150000"/>
              </a:lnSpc>
            </a:pPr>
            <a:r>
              <a:rPr lang="fa-IR" sz="2800" b="1" i="0" dirty="0" smtClean="0">
                <a:effectLst/>
                <a:latin typeface="Tahoma" panose="020B0604030504040204" pitchFamily="34" charset="0"/>
                <a:cs typeface="+mj-cs"/>
              </a:rPr>
              <a:t>5-  بيماريهاي منتقله از طريق حشرات : </a:t>
            </a:r>
            <a:r>
              <a:rPr lang="fa-IR" sz="2800" b="0" i="0" dirty="0" smtClean="0">
                <a:effectLst/>
                <a:latin typeface="Tahoma" panose="020B0604030504040204" pitchFamily="34" charset="0"/>
                <a:cs typeface="+mj-cs"/>
              </a:rPr>
              <a:t>اين بيماريها شامل مالاريا-سالك- تيفوس و .. مي باشد.</a:t>
            </a:r>
            <a:endParaRPr lang="fa-IR" sz="2800" b="0" i="0" dirty="0">
              <a:effectLst/>
              <a:latin typeface="Tahoma" panose="020B0604030504040204" pitchFamily="34" charset="0"/>
              <a:cs typeface="+mj-cs"/>
            </a:endParaRPr>
          </a:p>
        </p:txBody>
      </p:sp>
    </p:spTree>
    <p:extLst>
      <p:ext uri="{BB962C8B-B14F-4D97-AF65-F5344CB8AC3E}">
        <p14:creationId xmlns:p14="http://schemas.microsoft.com/office/powerpoint/2010/main" val="264742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2" y="1166843"/>
            <a:ext cx="10372298" cy="5131661"/>
          </a:xfrm>
          <a:prstGeom prst="rect">
            <a:avLst/>
          </a:prstGeom>
        </p:spPr>
        <p:txBody>
          <a:bodyPr wrap="square">
            <a:spAutoFit/>
          </a:bodyPr>
          <a:lstStyle/>
          <a:p>
            <a:pPr algn="just" rtl="1">
              <a:lnSpc>
                <a:spcPct val="200000"/>
              </a:lnSpc>
            </a:pPr>
            <a:r>
              <a:rPr lang="fa-IR" sz="2800" b="1" i="0" dirty="0" smtClean="0">
                <a:solidFill>
                  <a:srgbClr val="333333"/>
                </a:solidFill>
                <a:effectLst/>
                <a:latin typeface="Tahoma" panose="020B0604030504040204" pitchFamily="34" charset="0"/>
                <a:cs typeface="+mj-cs"/>
              </a:rPr>
              <a:t>بيماري هاي مشترك انسان و دام</a:t>
            </a:r>
            <a:r>
              <a:rPr lang="fa-IR" sz="2800" b="0" i="0" dirty="0" smtClean="0">
                <a:solidFill>
                  <a:srgbClr val="333333"/>
                </a:solidFill>
                <a:effectLst/>
                <a:latin typeface="Tahoma" panose="020B0604030504040204" pitchFamily="34" charset="0"/>
                <a:cs typeface="+mj-cs"/>
              </a:rPr>
              <a:t>  </a:t>
            </a:r>
            <a:r>
              <a:rPr lang="en-US" sz="2800" b="0" i="0" dirty="0" err="1" smtClean="0">
                <a:solidFill>
                  <a:srgbClr val="333333"/>
                </a:solidFill>
                <a:effectLst/>
                <a:latin typeface="Tahoma" panose="020B0604030504040204" pitchFamily="34" charset="0"/>
                <a:cs typeface="+mj-cs"/>
              </a:rPr>
              <a:t>Zoonoses</a:t>
            </a:r>
            <a:r>
              <a:rPr lang="en-US" sz="2800" b="0" i="0" dirty="0" smtClean="0">
                <a:solidFill>
                  <a:srgbClr val="333333"/>
                </a:solidFill>
                <a:effectLst/>
                <a:latin typeface="Tahoma" panose="020B0604030504040204" pitchFamily="34" charset="0"/>
                <a:cs typeface="+mj-cs"/>
              </a:rPr>
              <a:t> </a:t>
            </a:r>
            <a:r>
              <a:rPr lang="en-US" sz="2800" b="1" i="0" dirty="0" smtClean="0">
                <a:solidFill>
                  <a:srgbClr val="333333"/>
                </a:solidFill>
                <a:effectLst/>
                <a:latin typeface="Tahoma" panose="020B0604030504040204" pitchFamily="34" charset="0"/>
                <a:cs typeface="+mj-cs"/>
              </a:rPr>
              <a:t>:</a:t>
            </a:r>
            <a:r>
              <a:rPr lang="en-US" sz="2800" b="0" i="0" dirty="0" smtClean="0">
                <a:solidFill>
                  <a:srgbClr val="333333"/>
                </a:solidFill>
                <a:effectLst/>
                <a:latin typeface="Tahoma" panose="020B0604030504040204" pitchFamily="34" charset="0"/>
                <a:cs typeface="+mj-cs"/>
              </a:rPr>
              <a:t> </a:t>
            </a:r>
            <a:r>
              <a:rPr lang="fa-IR" sz="2800" b="0" i="0" dirty="0" smtClean="0">
                <a:solidFill>
                  <a:srgbClr val="333333"/>
                </a:solidFill>
                <a:effectLst/>
                <a:latin typeface="Tahoma" panose="020B0604030504040204" pitchFamily="34" charset="0"/>
                <a:cs typeface="+mj-cs"/>
              </a:rPr>
              <a:t> به عفونتي يا بيماري گفته مي شود كه تحت شرايط طبيعي از حيوانات مهـره دار به انسان منتقل شود. حدود 1500 بيماري مشترك شناخته شده است. اين بيماري ها ممكن است بصورت همه گيري يا بومي باشند.  مثل : طاعون ،‌هاري ، سل گاوي ،‌سياه زخم ،‌ بروسلوز ،‌  سالمونلوز ، ‌هيداتيدوز و ….</a:t>
            </a:r>
          </a:p>
          <a:p>
            <a:pPr algn="just" rtl="1">
              <a:lnSpc>
                <a:spcPct val="200000"/>
              </a:lnSpc>
            </a:pPr>
            <a:r>
              <a:rPr lang="fa-IR" sz="2800" b="0" i="0" dirty="0" smtClean="0">
                <a:solidFill>
                  <a:srgbClr val="333333"/>
                </a:solidFill>
                <a:effectLst/>
                <a:latin typeface="Tahoma" panose="020B0604030504040204" pitchFamily="34" charset="0"/>
                <a:cs typeface="+mj-cs"/>
              </a:rPr>
              <a:t> </a:t>
            </a:r>
          </a:p>
        </p:txBody>
      </p:sp>
    </p:spTree>
    <p:extLst>
      <p:ext uri="{BB962C8B-B14F-4D97-AF65-F5344CB8AC3E}">
        <p14:creationId xmlns:p14="http://schemas.microsoft.com/office/powerpoint/2010/main" val="954120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036" y="223630"/>
            <a:ext cx="11054686" cy="5909310"/>
          </a:xfrm>
          <a:prstGeom prst="rect">
            <a:avLst/>
          </a:prstGeom>
        </p:spPr>
        <p:txBody>
          <a:bodyPr wrap="square">
            <a:spAutoFit/>
          </a:bodyPr>
          <a:lstStyle/>
          <a:p>
            <a:pPr algn="just" rtl="1">
              <a:lnSpc>
                <a:spcPct val="150000"/>
              </a:lnSpc>
            </a:pPr>
            <a:r>
              <a:rPr lang="fa-IR" sz="2800" b="1" i="0" dirty="0" smtClean="0">
                <a:effectLst/>
                <a:latin typeface="Tahoma" panose="020B0604030504040204" pitchFamily="34" charset="0"/>
                <a:cs typeface="+mj-cs"/>
              </a:rPr>
              <a:t>عفونت</a:t>
            </a:r>
            <a:r>
              <a:rPr lang="fa-IR" sz="2800" b="0" i="0" dirty="0" smtClean="0">
                <a:effectLst/>
                <a:latin typeface="Tahoma" panose="020B0604030504040204" pitchFamily="34" charset="0"/>
                <a:cs typeface="+mj-cs"/>
              </a:rPr>
              <a:t> </a:t>
            </a:r>
            <a:r>
              <a:rPr lang="en-US" sz="2800" b="0" i="0" dirty="0" smtClean="0">
                <a:effectLst/>
                <a:latin typeface="Tahoma" panose="020B0604030504040204" pitchFamily="34" charset="0"/>
                <a:cs typeface="+mj-cs"/>
              </a:rPr>
              <a:t>Infection) </a:t>
            </a:r>
            <a:r>
              <a:rPr lang="en-US" sz="2800" b="1" i="0" dirty="0" smtClean="0">
                <a:effectLst/>
                <a:latin typeface="Tahoma" panose="020B0604030504040204" pitchFamily="34" charset="0"/>
                <a:cs typeface="+mj-cs"/>
              </a:rPr>
              <a:t>:</a:t>
            </a:r>
            <a:r>
              <a:rPr lang="en-US" sz="2800" b="0" i="0" dirty="0" smtClean="0">
                <a:effectLst/>
                <a:latin typeface="Tahoma" panose="020B0604030504040204" pitchFamily="34" charset="0"/>
                <a:cs typeface="+mj-cs"/>
              </a:rPr>
              <a:t> </a:t>
            </a:r>
            <a:r>
              <a:rPr lang="fa-IR" sz="2800" b="0" i="0" dirty="0" smtClean="0">
                <a:effectLst/>
                <a:latin typeface="Tahoma" panose="020B0604030504040204" pitchFamily="34" charset="0"/>
                <a:cs typeface="+mj-cs"/>
              </a:rPr>
              <a:t>ورود ، تكامل ،تکثیر و گسترش یک عامل عفونی بیماریزا را در بدن انسان یا جانوران عفونت می  گـویند. بدن در مقابل عفونت هـا پاسخ نشان می دهـد ،ولی یک عفونت همیشه منجر به بیماری نمی شود. عفونت مي تواند بصورت عفونت ناپيدا و يا به شكل عفونت آشكار باشد .</a:t>
            </a:r>
          </a:p>
          <a:p>
            <a:pPr algn="just" rtl="1">
              <a:lnSpc>
                <a:spcPct val="150000"/>
              </a:lnSpc>
            </a:pPr>
            <a:r>
              <a:rPr lang="fa-IR" sz="2800" b="1" i="0" dirty="0" smtClean="0">
                <a:effectLst/>
                <a:latin typeface="Tahoma" panose="020B0604030504040204" pitchFamily="34" charset="0"/>
                <a:cs typeface="+mj-cs"/>
              </a:rPr>
              <a:t>عفونت ناپيدا يا مخفي </a:t>
            </a:r>
            <a:r>
              <a:rPr lang="en-US" sz="2800" b="0" i="0" dirty="0" smtClean="0">
                <a:effectLst/>
                <a:latin typeface="Tahoma" panose="020B0604030504040204" pitchFamily="34" charset="0"/>
                <a:cs typeface="+mj-cs"/>
              </a:rPr>
              <a:t>In apparent)</a:t>
            </a:r>
            <a:r>
              <a:rPr lang="en-US" sz="2800" b="1" i="0" dirty="0" smtClean="0">
                <a:effectLst/>
                <a:latin typeface="Tahoma" panose="020B0604030504040204" pitchFamily="34" charset="0"/>
                <a:cs typeface="+mj-cs"/>
              </a:rPr>
              <a:t> : </a:t>
            </a:r>
            <a:r>
              <a:rPr lang="fa-IR" sz="2800" b="0" i="0" dirty="0" smtClean="0">
                <a:effectLst/>
                <a:latin typeface="Tahoma" panose="020B0604030504040204" pitchFamily="34" charset="0"/>
                <a:cs typeface="+mj-cs"/>
              </a:rPr>
              <a:t>به وجود عامل عفونت در بدن يك ميزبان بدون حضور نشانه هاي باليني عفونت پنهان گفته مي شود كه از نظر آزمايشگاه مشخص مي شود .مثل  فلج اطفال.</a:t>
            </a:r>
          </a:p>
          <a:p>
            <a:pPr algn="just" rtl="1">
              <a:lnSpc>
                <a:spcPct val="150000"/>
              </a:lnSpc>
            </a:pPr>
            <a:r>
              <a:rPr lang="fa-IR" sz="2800" b="1" i="0" dirty="0" smtClean="0">
                <a:effectLst/>
                <a:latin typeface="Tahoma" panose="020B0604030504040204" pitchFamily="34" charset="0"/>
                <a:cs typeface="+mj-cs"/>
              </a:rPr>
              <a:t>بیماری عفونی</a:t>
            </a:r>
            <a:r>
              <a:rPr lang="fa-IR" sz="2800" b="0" i="0" dirty="0" smtClean="0">
                <a:effectLst/>
                <a:latin typeface="Tahoma" panose="020B0604030504040204" pitchFamily="34" charset="0"/>
                <a:cs typeface="+mj-cs"/>
              </a:rPr>
              <a:t> </a:t>
            </a:r>
            <a:r>
              <a:rPr lang="en-US" sz="2800" b="0" i="0" dirty="0" smtClean="0">
                <a:effectLst/>
                <a:latin typeface="Tahoma" panose="020B0604030504040204" pitchFamily="34" charset="0"/>
                <a:cs typeface="+mj-cs"/>
              </a:rPr>
              <a:t>Infectious Disease) : </a:t>
            </a:r>
            <a:r>
              <a:rPr lang="fa-IR" sz="2800" b="0" i="0" dirty="0" smtClean="0">
                <a:effectLst/>
                <a:latin typeface="Tahoma" panose="020B0604030504040204" pitchFamily="34" charset="0"/>
                <a:cs typeface="+mj-cs"/>
              </a:rPr>
              <a:t>ورود،تکثیـر،و گسترش عامل عفونت زا به بدن انسان يا حيوان و ایجاد علایم و  نشانه های بالینی آشكار را بیماری های عـفونـی مـی گویند.</a:t>
            </a:r>
            <a:endParaRPr lang="fa-IR" sz="2800" b="0" i="0" dirty="0">
              <a:effectLst/>
              <a:latin typeface="Tahoma" panose="020B0604030504040204" pitchFamily="34" charset="0"/>
              <a:cs typeface="+mj-cs"/>
            </a:endParaRPr>
          </a:p>
        </p:txBody>
      </p:sp>
    </p:spTree>
    <p:extLst>
      <p:ext uri="{BB962C8B-B14F-4D97-AF65-F5344CB8AC3E}">
        <p14:creationId xmlns:p14="http://schemas.microsoft.com/office/powerpoint/2010/main" val="3469074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105" y="980324"/>
            <a:ext cx="10931856" cy="4401205"/>
          </a:xfrm>
          <a:prstGeom prst="rect">
            <a:avLst/>
          </a:prstGeom>
        </p:spPr>
        <p:txBody>
          <a:bodyPr wrap="square">
            <a:spAutoFit/>
          </a:bodyPr>
          <a:lstStyle/>
          <a:p>
            <a:pPr algn="r" rtl="1">
              <a:lnSpc>
                <a:spcPct val="200000"/>
              </a:lnSpc>
            </a:pPr>
            <a:r>
              <a:rPr lang="fa-IR" sz="2800" b="1" i="0" dirty="0" smtClean="0">
                <a:solidFill>
                  <a:srgbClr val="333333"/>
                </a:solidFill>
                <a:effectLst/>
                <a:latin typeface="Tahoma" panose="020B0604030504040204" pitchFamily="34" charset="0"/>
                <a:cs typeface="+mj-cs"/>
              </a:rPr>
              <a:t>سطوح عفونت:</a:t>
            </a:r>
            <a:endParaRPr lang="fa-IR" sz="2800" b="0" i="0" dirty="0" smtClean="0">
              <a:solidFill>
                <a:srgbClr val="333333"/>
              </a:solidFill>
              <a:effectLst/>
              <a:latin typeface="Tahoma" panose="020B0604030504040204" pitchFamily="34" charset="0"/>
              <a:cs typeface="+mj-cs"/>
            </a:endParaRPr>
          </a:p>
          <a:p>
            <a:pPr algn="r" rtl="1">
              <a:lnSpc>
                <a:spcPct val="200000"/>
              </a:lnSpc>
            </a:pPr>
            <a:r>
              <a:rPr lang="fa-IR" sz="2800" b="0" i="0" dirty="0" smtClean="0">
                <a:solidFill>
                  <a:srgbClr val="333333"/>
                </a:solidFill>
                <a:effectLst/>
                <a:latin typeface="Tahoma" panose="020B0604030504040204" pitchFamily="34" charset="0"/>
                <a:cs typeface="+mj-cs"/>
              </a:rPr>
              <a:t>-         استقرار (</a:t>
            </a:r>
            <a:r>
              <a:rPr lang="en-US" sz="2800" b="0" i="0" dirty="0" smtClean="0">
                <a:solidFill>
                  <a:srgbClr val="333333"/>
                </a:solidFill>
                <a:effectLst/>
                <a:latin typeface="Tahoma" panose="020B0604030504040204" pitchFamily="34" charset="0"/>
                <a:cs typeface="+mj-cs"/>
              </a:rPr>
              <a:t>Colonization</a:t>
            </a:r>
            <a:r>
              <a:rPr lang="fa-IR" sz="2800" b="0" i="0" dirty="0" smtClean="0">
                <a:solidFill>
                  <a:srgbClr val="333333"/>
                </a:solidFill>
                <a:effectLst/>
                <a:latin typeface="Tahoma" panose="020B0604030504040204" pitchFamily="34" charset="0"/>
                <a:cs typeface="+mj-cs"/>
              </a:rPr>
              <a:t> مثل:استافیلوکوک طلایی در پوست و بینی.</a:t>
            </a:r>
          </a:p>
          <a:p>
            <a:pPr algn="r" rtl="1">
              <a:lnSpc>
                <a:spcPct val="200000"/>
              </a:lnSpc>
            </a:pPr>
            <a:r>
              <a:rPr lang="fa-IR" sz="2800" b="0" i="0" dirty="0" smtClean="0">
                <a:solidFill>
                  <a:srgbClr val="333333"/>
                </a:solidFill>
                <a:effectLst/>
                <a:latin typeface="Tahoma" panose="020B0604030504040204" pitchFamily="34" charset="0"/>
                <a:cs typeface="+mj-cs"/>
              </a:rPr>
              <a:t>-         عفونت خفته   </a:t>
            </a:r>
            <a:r>
              <a:rPr lang="en-US" sz="2800" b="0" i="0" dirty="0" smtClean="0">
                <a:solidFill>
                  <a:srgbClr val="333333"/>
                </a:solidFill>
                <a:effectLst/>
                <a:latin typeface="Tahoma" panose="020B0604030504040204" pitchFamily="34" charset="0"/>
                <a:cs typeface="+mj-cs"/>
              </a:rPr>
              <a:t>Latent Infection)</a:t>
            </a:r>
            <a:r>
              <a:rPr lang="fa-IR" sz="2800" b="0" i="0" dirty="0" smtClean="0">
                <a:solidFill>
                  <a:srgbClr val="333333"/>
                </a:solidFill>
                <a:effectLst/>
                <a:latin typeface="Tahoma" panose="020B0604030504040204" pitchFamily="34" charset="0"/>
                <a:cs typeface="+mj-cs"/>
              </a:rPr>
              <a:t>  مثل: ماندن ویروس تبخال در شاخ خلفی نخاع.</a:t>
            </a:r>
          </a:p>
          <a:p>
            <a:pPr algn="r" rtl="1">
              <a:lnSpc>
                <a:spcPct val="200000"/>
              </a:lnSpc>
            </a:pPr>
            <a:r>
              <a:rPr lang="fa-IR" sz="2800" b="0" i="0" dirty="0" smtClean="0">
                <a:solidFill>
                  <a:srgbClr val="333333"/>
                </a:solidFill>
                <a:effectLst/>
                <a:latin typeface="Tahoma" panose="020B0604030504040204" pitchFamily="34" charset="0"/>
                <a:cs typeface="+mj-cs"/>
              </a:rPr>
              <a:t>-         عفونت تحت بالینی  </a:t>
            </a:r>
            <a:r>
              <a:rPr lang="en-US" sz="2800" b="0" i="0" dirty="0" smtClean="0">
                <a:solidFill>
                  <a:srgbClr val="333333"/>
                </a:solidFill>
                <a:effectLst/>
                <a:latin typeface="Tahoma" panose="020B0604030504040204" pitchFamily="34" charset="0"/>
                <a:cs typeface="+mj-cs"/>
              </a:rPr>
              <a:t>Sub clinical)</a:t>
            </a:r>
            <a:r>
              <a:rPr lang="fa-IR" sz="2800" b="0" i="0" dirty="0" smtClean="0">
                <a:solidFill>
                  <a:srgbClr val="333333"/>
                </a:solidFill>
                <a:effectLst/>
                <a:latin typeface="Tahoma" panose="020B0604030504040204" pitchFamily="34" charset="0"/>
                <a:cs typeface="+mj-cs"/>
              </a:rPr>
              <a:t>  مثل:ابتلای تحت بالینی به تب مالت.</a:t>
            </a:r>
          </a:p>
          <a:p>
            <a:pPr algn="r" rtl="1">
              <a:lnSpc>
                <a:spcPct val="200000"/>
              </a:lnSpc>
            </a:pPr>
            <a:r>
              <a:rPr lang="fa-IR" sz="2800" b="0" i="0" dirty="0" smtClean="0">
                <a:solidFill>
                  <a:srgbClr val="333333"/>
                </a:solidFill>
                <a:effectLst/>
                <a:latin typeface="Tahoma" panose="020B0604030504040204" pitchFamily="34" charset="0"/>
                <a:cs typeface="+mj-cs"/>
              </a:rPr>
              <a:t>-         عفونت بالینی  </a:t>
            </a:r>
            <a:r>
              <a:rPr lang="en-US" sz="2800" b="0" i="0" dirty="0" smtClean="0">
                <a:solidFill>
                  <a:srgbClr val="333333"/>
                </a:solidFill>
                <a:effectLst/>
                <a:latin typeface="Tahoma" panose="020B0604030504040204" pitchFamily="34" charset="0"/>
                <a:cs typeface="+mj-cs"/>
              </a:rPr>
              <a:t>clinical): </a:t>
            </a:r>
            <a:r>
              <a:rPr lang="fa-IR" sz="2800" b="0" i="0" dirty="0" smtClean="0">
                <a:solidFill>
                  <a:srgbClr val="333333"/>
                </a:solidFill>
                <a:effectLst/>
                <a:latin typeface="Tahoma" panose="020B0604030504040204" pitchFamily="34" charset="0"/>
                <a:cs typeface="+mj-cs"/>
              </a:rPr>
              <a:t>که همان بیماری عفونی است.</a:t>
            </a:r>
            <a:endParaRPr lang="fa-IR" sz="2800" b="0" i="0" dirty="0">
              <a:solidFill>
                <a:srgbClr val="333333"/>
              </a:solidFill>
              <a:effectLst/>
              <a:latin typeface="Tahoma" panose="020B0604030504040204" pitchFamily="34" charset="0"/>
              <a:cs typeface="+mj-cs"/>
            </a:endParaRPr>
          </a:p>
        </p:txBody>
      </p:sp>
    </p:spTree>
    <p:extLst>
      <p:ext uri="{BB962C8B-B14F-4D97-AF65-F5344CB8AC3E}">
        <p14:creationId xmlns:p14="http://schemas.microsoft.com/office/powerpoint/2010/main" val="1081636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Words>
  <Application>Microsoft Office PowerPoint</Application>
  <PresentationFormat>Widescreen</PresentationFormat>
  <Paragraphs>93</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user01</dc:creator>
  <cp:lastModifiedBy>user01</cp:lastModifiedBy>
  <cp:revision>1</cp:revision>
  <dcterms:created xsi:type="dcterms:W3CDTF">2017-04-19T12:59:02Z</dcterms:created>
  <dcterms:modified xsi:type="dcterms:W3CDTF">2017-04-19T12:59:23Z</dcterms:modified>
</cp:coreProperties>
</file>